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105" r:id="rId5"/>
  </p:sldMasterIdLst>
  <p:notesMasterIdLst>
    <p:notesMasterId r:id="rId37"/>
  </p:notesMasterIdLst>
  <p:handoutMasterIdLst>
    <p:handoutMasterId r:id="rId38"/>
  </p:handoutMasterIdLst>
  <p:sldIdLst>
    <p:sldId id="2076136307" r:id="rId6"/>
    <p:sldId id="2076136316" r:id="rId7"/>
    <p:sldId id="2076136308" r:id="rId8"/>
    <p:sldId id="2076136309" r:id="rId9"/>
    <p:sldId id="2076136310" r:id="rId10"/>
    <p:sldId id="2076136317" r:id="rId11"/>
    <p:sldId id="2076136318" r:id="rId12"/>
    <p:sldId id="2076136324" r:id="rId13"/>
    <p:sldId id="2076136325" r:id="rId14"/>
    <p:sldId id="2076136333" r:id="rId15"/>
    <p:sldId id="2076136323" r:id="rId16"/>
    <p:sldId id="2076136326" r:id="rId17"/>
    <p:sldId id="2076136327" r:id="rId18"/>
    <p:sldId id="2076136319" r:id="rId19"/>
    <p:sldId id="2076136320" r:id="rId20"/>
    <p:sldId id="2076136328" r:id="rId21"/>
    <p:sldId id="2076136321" r:id="rId22"/>
    <p:sldId id="2076136332" r:id="rId23"/>
    <p:sldId id="2076136337" r:id="rId24"/>
    <p:sldId id="2076136322" r:id="rId25"/>
    <p:sldId id="2076136329" r:id="rId26"/>
    <p:sldId id="2076136334" r:id="rId27"/>
    <p:sldId id="2076136330" r:id="rId28"/>
    <p:sldId id="2076136331" r:id="rId29"/>
    <p:sldId id="2076136335" r:id="rId30"/>
    <p:sldId id="2076136336" r:id="rId31"/>
    <p:sldId id="2076136338" r:id="rId32"/>
    <p:sldId id="2076136341" r:id="rId33"/>
    <p:sldId id="2076136311" r:id="rId34"/>
    <p:sldId id="2076136313" r:id="rId35"/>
    <p:sldId id="2076136315" r:id="rId36"/>
  </p:sldIdLst>
  <p:sldSz cx="14630400" cy="8229600"/>
  <p:notesSz cx="6858000" cy="9144000"/>
  <p:embeddedFontLst>
    <p:embeddedFont>
      <p:font typeface="Cambria Math" panose="02040503050406030204" pitchFamily="18" charset="0"/>
      <p:regular r:id="rId39"/>
    </p:embeddedFont>
    <p:embeddedFont>
      <p:font typeface="Gill Sans MT" panose="020B0502020104020203" pitchFamily="34" charset="0"/>
      <p:regular r:id="rId40"/>
      <p:bold r:id="rId41"/>
      <p:italic r:id="rId42"/>
      <p:boldItalic r:id="rId43"/>
    </p:embeddedFont>
    <p:embeddedFont>
      <p:font typeface="Helvetica" panose="020B0604020202020204" pitchFamily="34"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Segoe UI Semibold" panose="020B0702040204020203" pitchFamily="34" charset="0"/>
      <p:bold r:id="rId52"/>
      <p:boldItalic r:id="rId53"/>
    </p:embeddedFont>
    <p:embeddedFont>
      <p:font typeface="Verdana" panose="020B0604030504040204" pitchFamily="34" charset="0"/>
      <p:regular r:id="rId54"/>
      <p:bold r:id="rId55"/>
      <p:italic r:id="rId56"/>
      <p:boldItalic r:id="rId57"/>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BG" id="{4B2DE8E9-9E55-4C3F-8350-4C1FC5FEEBDE}">
          <p14:sldIdLst/>
        </p14:section>
        <p14:section name="White" id="{C59360EB-2B9B-440B-870D-97EACCA6FCDC}">
          <p14:sldIdLst>
            <p14:sldId id="2076136307"/>
            <p14:sldId id="2076136316"/>
            <p14:sldId id="2076136308"/>
            <p14:sldId id="2076136309"/>
            <p14:sldId id="2076136310"/>
            <p14:sldId id="2076136317"/>
            <p14:sldId id="2076136318"/>
            <p14:sldId id="2076136324"/>
            <p14:sldId id="2076136325"/>
            <p14:sldId id="2076136333"/>
            <p14:sldId id="2076136323"/>
            <p14:sldId id="2076136326"/>
            <p14:sldId id="2076136327"/>
            <p14:sldId id="2076136319"/>
            <p14:sldId id="2076136320"/>
            <p14:sldId id="2076136328"/>
            <p14:sldId id="2076136321"/>
            <p14:sldId id="2076136332"/>
            <p14:sldId id="2076136337"/>
            <p14:sldId id="2076136322"/>
            <p14:sldId id="2076136329"/>
            <p14:sldId id="2076136334"/>
            <p14:sldId id="2076136330"/>
            <p14:sldId id="2076136331"/>
            <p14:sldId id="2076136335"/>
            <p14:sldId id="2076136336"/>
            <p14:sldId id="2076136338"/>
            <p14:sldId id="2076136341"/>
            <p14:sldId id="2076136311"/>
            <p14:sldId id="2076136313"/>
            <p14:sldId id="2076136315"/>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9A4"/>
    <a:srgbClr val="08023F"/>
    <a:srgbClr val="FFFFFF"/>
    <a:srgbClr val="53EDFF"/>
    <a:srgbClr val="9BF00B"/>
    <a:srgbClr val="50E6FF"/>
    <a:srgbClr val="0078D4"/>
    <a:srgbClr val="53EFFF"/>
    <a:srgbClr val="054B16"/>
    <a:srgbClr val="007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945DD-E5A5-4C40-B757-251C054E08CB}" v="14" dt="2021-10-28T04:23:18.457"/>
    <p1510:client id="{46B1FF29-5FCA-45BB-B2D0-F75668F6DCA5}" v="3" dt="2021-10-29T08:16:04.548"/>
    <p1510:client id="{4C88F491-1F20-88D7-A2BE-FD937446C0E7}" v="2" dt="2021-10-05T12:08:17.735"/>
    <p1510:client id="{79735BC6-F45E-0199-0662-D295A21151E0}" v="8" dt="2021-10-25T16:40:24.193"/>
    <p1510:client id="{8140ADAF-D89F-285B-1794-630CBD86CB51}" v="7" dt="2021-10-28T05:34:02.151"/>
    <p1510:client id="{85FB5770-B138-93EB-3B8B-C3E7B565ABD4}" v="31" dt="2021-10-30T09:11:48.017"/>
    <p1510:client id="{C4627F29-7415-F05A-B354-414E6F844DEB}" v="1" dt="2021-10-27T16:11:46.580"/>
    <p1510:client id="{D4659B08-4F49-0FED-A670-F92E745686B0}" v="3" dt="2021-10-29T18:29:27.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27" autoAdjust="0"/>
    <p:restoredTop sz="95033" autoAdjust="0"/>
  </p:normalViewPr>
  <p:slideViewPr>
    <p:cSldViewPr snapToGrid="0" snapToObjects="1">
      <p:cViewPr varScale="1">
        <p:scale>
          <a:sx n="66" d="100"/>
          <a:sy n="66" d="100"/>
        </p:scale>
        <p:origin x="442" y="38"/>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8" d="100"/>
          <a:sy n="88" d="100"/>
        </p:scale>
        <p:origin x="296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3.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3.fntdata"/><Relationship Id="rId54" Type="http://schemas.openxmlformats.org/officeDocument/2006/relationships/font" Target="fonts/font16.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EA9F53-B8C6-4F18-9482-1B63171CAEB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DB085F24-A52B-4B0F-BF9D-7C254715CCD0}">
      <dgm:prSet phldrT="[Text]"/>
      <dgm:spPr/>
      <dgm:t>
        <a:bodyPr/>
        <a:lstStyle/>
        <a:p>
          <a:r>
            <a:rPr lang="en-IN" dirty="0"/>
            <a:t>About NeoStats</a:t>
          </a:r>
        </a:p>
      </dgm:t>
    </dgm:pt>
    <dgm:pt modelId="{C92F6D74-0E38-414E-BCC8-7A6723F1C4F7}" type="parTrans" cxnId="{73BD8FE5-8DCE-44C5-8052-9607E90CBF4D}">
      <dgm:prSet/>
      <dgm:spPr/>
      <dgm:t>
        <a:bodyPr/>
        <a:lstStyle/>
        <a:p>
          <a:endParaRPr lang="en-IN"/>
        </a:p>
      </dgm:t>
    </dgm:pt>
    <dgm:pt modelId="{E9BC8BC4-7E21-4888-BA76-1D6FA74D2C24}" type="sibTrans" cxnId="{73BD8FE5-8DCE-44C5-8052-9607E90CBF4D}">
      <dgm:prSet/>
      <dgm:spPr/>
      <dgm:t>
        <a:bodyPr/>
        <a:lstStyle/>
        <a:p>
          <a:endParaRPr lang="en-IN"/>
        </a:p>
      </dgm:t>
    </dgm:pt>
    <dgm:pt modelId="{A5FA7177-583B-44BF-A041-055025E372A6}">
      <dgm:prSet phldrT="[Text]"/>
      <dgm:spPr/>
      <dgm:t>
        <a:bodyPr/>
        <a:lstStyle/>
        <a:p>
          <a:r>
            <a:rPr lang="en-IN" dirty="0"/>
            <a:t>Generative AI</a:t>
          </a:r>
        </a:p>
      </dgm:t>
    </dgm:pt>
    <dgm:pt modelId="{58FC42F9-739C-44E2-87B6-AA3EB495F819}" type="parTrans" cxnId="{70263E5D-1B43-408B-B66F-9A10FF38A8AA}">
      <dgm:prSet/>
      <dgm:spPr/>
      <dgm:t>
        <a:bodyPr/>
        <a:lstStyle/>
        <a:p>
          <a:endParaRPr lang="en-IN"/>
        </a:p>
      </dgm:t>
    </dgm:pt>
    <dgm:pt modelId="{C3FC0D32-9E74-4C8E-8534-A0553EEDE03D}" type="sibTrans" cxnId="{70263E5D-1B43-408B-B66F-9A10FF38A8AA}">
      <dgm:prSet/>
      <dgm:spPr/>
      <dgm:t>
        <a:bodyPr/>
        <a:lstStyle/>
        <a:p>
          <a:endParaRPr lang="en-IN"/>
        </a:p>
      </dgm:t>
    </dgm:pt>
    <dgm:pt modelId="{A42AECA7-B366-4E24-9ACE-B576E83E85C7}">
      <dgm:prSet phldrT="[Text]"/>
      <dgm:spPr/>
      <dgm:t>
        <a:bodyPr/>
        <a:lstStyle/>
        <a:p>
          <a:r>
            <a:rPr lang="en-IN" dirty="0"/>
            <a:t>Public Sector – Judicial Review</a:t>
          </a:r>
        </a:p>
      </dgm:t>
    </dgm:pt>
    <dgm:pt modelId="{12C4A24B-F404-4109-B666-664B8BD6683D}" type="parTrans" cxnId="{5F3ABA0C-6381-41B0-93AA-BD7F9DC8D14D}">
      <dgm:prSet/>
      <dgm:spPr/>
      <dgm:t>
        <a:bodyPr/>
        <a:lstStyle/>
        <a:p>
          <a:endParaRPr lang="en-IN"/>
        </a:p>
      </dgm:t>
    </dgm:pt>
    <dgm:pt modelId="{A0D9E900-D1C2-436E-A219-6852E40AB868}" type="sibTrans" cxnId="{5F3ABA0C-6381-41B0-93AA-BD7F9DC8D14D}">
      <dgm:prSet/>
      <dgm:spPr/>
      <dgm:t>
        <a:bodyPr/>
        <a:lstStyle/>
        <a:p>
          <a:endParaRPr lang="en-IN"/>
        </a:p>
      </dgm:t>
    </dgm:pt>
    <dgm:pt modelId="{D891096E-B877-4DE5-8F66-F31BB420721E}">
      <dgm:prSet phldrT="[Text]"/>
      <dgm:spPr/>
      <dgm:t>
        <a:bodyPr/>
        <a:lstStyle/>
        <a:p>
          <a:r>
            <a:rPr lang="en-IN" dirty="0"/>
            <a:t>Banking Application – Call Centre AI</a:t>
          </a:r>
        </a:p>
      </dgm:t>
    </dgm:pt>
    <dgm:pt modelId="{8363E719-B62B-429A-AFA3-8C61D8BC1D7C}" type="parTrans" cxnId="{19895207-67FE-4180-B68A-79F40783A8DC}">
      <dgm:prSet/>
      <dgm:spPr/>
      <dgm:t>
        <a:bodyPr/>
        <a:lstStyle/>
        <a:p>
          <a:endParaRPr lang="en-IN"/>
        </a:p>
      </dgm:t>
    </dgm:pt>
    <dgm:pt modelId="{DC894156-4466-487D-82EC-C0B646BAF272}" type="sibTrans" cxnId="{19895207-67FE-4180-B68A-79F40783A8DC}">
      <dgm:prSet/>
      <dgm:spPr/>
      <dgm:t>
        <a:bodyPr/>
        <a:lstStyle/>
        <a:p>
          <a:endParaRPr lang="en-IN"/>
        </a:p>
      </dgm:t>
    </dgm:pt>
    <dgm:pt modelId="{FF41320B-E268-4905-87B2-B121F01A2318}">
      <dgm:prSet phldrT="[Text]"/>
      <dgm:spPr/>
      <dgm:t>
        <a:bodyPr/>
        <a:lstStyle/>
        <a:p>
          <a:r>
            <a:rPr lang="en-IN" dirty="0"/>
            <a:t>Q&amp;A  </a:t>
          </a:r>
        </a:p>
      </dgm:t>
    </dgm:pt>
    <dgm:pt modelId="{91A013A9-28E4-4BF8-98B9-D04148E66DE5}" type="parTrans" cxnId="{66DEC3E1-04C1-4372-B957-7E490908356D}">
      <dgm:prSet/>
      <dgm:spPr/>
      <dgm:t>
        <a:bodyPr/>
        <a:lstStyle/>
        <a:p>
          <a:endParaRPr lang="en-IN"/>
        </a:p>
      </dgm:t>
    </dgm:pt>
    <dgm:pt modelId="{BB2CC787-7DBF-46FE-990F-606D80548B19}" type="sibTrans" cxnId="{66DEC3E1-04C1-4372-B957-7E490908356D}">
      <dgm:prSet/>
      <dgm:spPr/>
      <dgm:t>
        <a:bodyPr/>
        <a:lstStyle/>
        <a:p>
          <a:endParaRPr lang="en-IN"/>
        </a:p>
      </dgm:t>
    </dgm:pt>
    <dgm:pt modelId="{A0CDA9EC-EF74-4425-9EC0-66FA712D5EFD}" type="pres">
      <dgm:prSet presAssocID="{E1EA9F53-B8C6-4F18-9482-1B63171CAEBD}" presName="Name0" presStyleCnt="0">
        <dgm:presLayoutVars>
          <dgm:chMax val="7"/>
          <dgm:chPref val="7"/>
          <dgm:dir/>
        </dgm:presLayoutVars>
      </dgm:prSet>
      <dgm:spPr/>
    </dgm:pt>
    <dgm:pt modelId="{A786E19D-6915-4FF6-890C-39ED9F9E1F4C}" type="pres">
      <dgm:prSet presAssocID="{E1EA9F53-B8C6-4F18-9482-1B63171CAEBD}" presName="Name1" presStyleCnt="0"/>
      <dgm:spPr/>
    </dgm:pt>
    <dgm:pt modelId="{7F308F5C-D600-43EF-B341-9878627F6E06}" type="pres">
      <dgm:prSet presAssocID="{E1EA9F53-B8C6-4F18-9482-1B63171CAEBD}" presName="cycle" presStyleCnt="0"/>
      <dgm:spPr/>
    </dgm:pt>
    <dgm:pt modelId="{337D7248-0EF8-49DD-89AA-2BA6B0FA2B1F}" type="pres">
      <dgm:prSet presAssocID="{E1EA9F53-B8C6-4F18-9482-1B63171CAEBD}" presName="srcNode" presStyleLbl="node1" presStyleIdx="0" presStyleCnt="5"/>
      <dgm:spPr/>
    </dgm:pt>
    <dgm:pt modelId="{4C74A651-5A09-473C-BCBC-4B52AC9C6C69}" type="pres">
      <dgm:prSet presAssocID="{E1EA9F53-B8C6-4F18-9482-1B63171CAEBD}" presName="conn" presStyleLbl="parChTrans1D2" presStyleIdx="0" presStyleCnt="1"/>
      <dgm:spPr/>
    </dgm:pt>
    <dgm:pt modelId="{30AD4826-CB64-4C0A-8126-52366A7E5215}" type="pres">
      <dgm:prSet presAssocID="{E1EA9F53-B8C6-4F18-9482-1B63171CAEBD}" presName="extraNode" presStyleLbl="node1" presStyleIdx="0" presStyleCnt="5"/>
      <dgm:spPr/>
    </dgm:pt>
    <dgm:pt modelId="{1102E85C-E408-4A8B-926D-662EE38A6C3E}" type="pres">
      <dgm:prSet presAssocID="{E1EA9F53-B8C6-4F18-9482-1B63171CAEBD}" presName="dstNode" presStyleLbl="node1" presStyleIdx="0" presStyleCnt="5"/>
      <dgm:spPr/>
    </dgm:pt>
    <dgm:pt modelId="{451C4F76-3CCF-4AA1-A459-4B42FE23C0AB}" type="pres">
      <dgm:prSet presAssocID="{DB085F24-A52B-4B0F-BF9D-7C254715CCD0}" presName="text_1" presStyleLbl="node1" presStyleIdx="0" presStyleCnt="5">
        <dgm:presLayoutVars>
          <dgm:bulletEnabled val="1"/>
        </dgm:presLayoutVars>
      </dgm:prSet>
      <dgm:spPr/>
    </dgm:pt>
    <dgm:pt modelId="{BDF507EA-93DF-427D-9C32-893F55B62052}" type="pres">
      <dgm:prSet presAssocID="{DB085F24-A52B-4B0F-BF9D-7C254715CCD0}" presName="accent_1" presStyleCnt="0"/>
      <dgm:spPr/>
    </dgm:pt>
    <dgm:pt modelId="{C098C5E9-4C93-4C18-B79C-C978CDEFB9D5}" type="pres">
      <dgm:prSet presAssocID="{DB085F24-A52B-4B0F-BF9D-7C254715CCD0}" presName="accentRepeatNode" presStyleLbl="solidFgAcc1" presStyleIdx="0" presStyleCnt="5"/>
      <dgm:spPr/>
    </dgm:pt>
    <dgm:pt modelId="{BD1FFCDD-38DD-4461-B53D-449F90684A45}" type="pres">
      <dgm:prSet presAssocID="{A5FA7177-583B-44BF-A041-055025E372A6}" presName="text_2" presStyleLbl="node1" presStyleIdx="1" presStyleCnt="5">
        <dgm:presLayoutVars>
          <dgm:bulletEnabled val="1"/>
        </dgm:presLayoutVars>
      </dgm:prSet>
      <dgm:spPr/>
    </dgm:pt>
    <dgm:pt modelId="{5C410DFE-380A-4BCB-A6F4-CDE5872EEAA1}" type="pres">
      <dgm:prSet presAssocID="{A5FA7177-583B-44BF-A041-055025E372A6}" presName="accent_2" presStyleCnt="0"/>
      <dgm:spPr/>
    </dgm:pt>
    <dgm:pt modelId="{26F91111-E2E4-434C-A534-1815345FF875}" type="pres">
      <dgm:prSet presAssocID="{A5FA7177-583B-44BF-A041-055025E372A6}" presName="accentRepeatNode" presStyleLbl="solidFgAcc1" presStyleIdx="1" presStyleCnt="5"/>
      <dgm:spPr/>
    </dgm:pt>
    <dgm:pt modelId="{4FF38168-4D44-4A9A-A2BF-46DEB9CDCFAC}" type="pres">
      <dgm:prSet presAssocID="{D891096E-B877-4DE5-8F66-F31BB420721E}" presName="text_3" presStyleLbl="node1" presStyleIdx="2" presStyleCnt="5">
        <dgm:presLayoutVars>
          <dgm:bulletEnabled val="1"/>
        </dgm:presLayoutVars>
      </dgm:prSet>
      <dgm:spPr/>
    </dgm:pt>
    <dgm:pt modelId="{F0D7EF8E-0AF1-43B8-BBAA-86D9389CCEE7}" type="pres">
      <dgm:prSet presAssocID="{D891096E-B877-4DE5-8F66-F31BB420721E}" presName="accent_3" presStyleCnt="0"/>
      <dgm:spPr/>
    </dgm:pt>
    <dgm:pt modelId="{F61719D9-8308-45D9-9CCB-035B4598B426}" type="pres">
      <dgm:prSet presAssocID="{D891096E-B877-4DE5-8F66-F31BB420721E}" presName="accentRepeatNode" presStyleLbl="solidFgAcc1" presStyleIdx="2" presStyleCnt="5"/>
      <dgm:spPr/>
    </dgm:pt>
    <dgm:pt modelId="{6CD16220-6791-4AEE-A878-FF587E8A5263}" type="pres">
      <dgm:prSet presAssocID="{A42AECA7-B366-4E24-9ACE-B576E83E85C7}" presName="text_4" presStyleLbl="node1" presStyleIdx="3" presStyleCnt="5">
        <dgm:presLayoutVars>
          <dgm:bulletEnabled val="1"/>
        </dgm:presLayoutVars>
      </dgm:prSet>
      <dgm:spPr/>
    </dgm:pt>
    <dgm:pt modelId="{CAFBEE0A-42E0-4A2C-AC7C-80089F141A7C}" type="pres">
      <dgm:prSet presAssocID="{A42AECA7-B366-4E24-9ACE-B576E83E85C7}" presName="accent_4" presStyleCnt="0"/>
      <dgm:spPr/>
    </dgm:pt>
    <dgm:pt modelId="{DF14E012-F271-4E0B-8506-3C0EA6EB9407}" type="pres">
      <dgm:prSet presAssocID="{A42AECA7-B366-4E24-9ACE-B576E83E85C7}" presName="accentRepeatNode" presStyleLbl="solidFgAcc1" presStyleIdx="3" presStyleCnt="5"/>
      <dgm:spPr/>
    </dgm:pt>
    <dgm:pt modelId="{E3FB9F4F-8797-4E93-BE3D-4814922569A9}" type="pres">
      <dgm:prSet presAssocID="{FF41320B-E268-4905-87B2-B121F01A2318}" presName="text_5" presStyleLbl="node1" presStyleIdx="4" presStyleCnt="5">
        <dgm:presLayoutVars>
          <dgm:bulletEnabled val="1"/>
        </dgm:presLayoutVars>
      </dgm:prSet>
      <dgm:spPr/>
    </dgm:pt>
    <dgm:pt modelId="{46AA41DC-1B5F-4CDC-A003-7C4F92B0430B}" type="pres">
      <dgm:prSet presAssocID="{FF41320B-E268-4905-87B2-B121F01A2318}" presName="accent_5" presStyleCnt="0"/>
      <dgm:spPr/>
    </dgm:pt>
    <dgm:pt modelId="{8446A81F-AC3E-4555-A057-27E84DA89C54}" type="pres">
      <dgm:prSet presAssocID="{FF41320B-E268-4905-87B2-B121F01A2318}" presName="accentRepeatNode" presStyleLbl="solidFgAcc1" presStyleIdx="4" presStyleCnt="5"/>
      <dgm:spPr/>
    </dgm:pt>
  </dgm:ptLst>
  <dgm:cxnLst>
    <dgm:cxn modelId="{528CFF02-352B-42C2-8FAA-2D545A1ADD34}" type="presOf" srcId="{A42AECA7-B366-4E24-9ACE-B576E83E85C7}" destId="{6CD16220-6791-4AEE-A878-FF587E8A5263}" srcOrd="0" destOrd="0" presId="urn:microsoft.com/office/officeart/2008/layout/VerticalCurvedList"/>
    <dgm:cxn modelId="{19895207-67FE-4180-B68A-79F40783A8DC}" srcId="{E1EA9F53-B8C6-4F18-9482-1B63171CAEBD}" destId="{D891096E-B877-4DE5-8F66-F31BB420721E}" srcOrd="2" destOrd="0" parTransId="{8363E719-B62B-429A-AFA3-8C61D8BC1D7C}" sibTransId="{DC894156-4466-487D-82EC-C0B646BAF272}"/>
    <dgm:cxn modelId="{37036A08-A753-4B13-A81D-BEA8D3272695}" type="presOf" srcId="{FF41320B-E268-4905-87B2-B121F01A2318}" destId="{E3FB9F4F-8797-4E93-BE3D-4814922569A9}" srcOrd="0" destOrd="0" presId="urn:microsoft.com/office/officeart/2008/layout/VerticalCurvedList"/>
    <dgm:cxn modelId="{5F3ABA0C-6381-41B0-93AA-BD7F9DC8D14D}" srcId="{E1EA9F53-B8C6-4F18-9482-1B63171CAEBD}" destId="{A42AECA7-B366-4E24-9ACE-B576E83E85C7}" srcOrd="3" destOrd="0" parTransId="{12C4A24B-F404-4109-B666-664B8BD6683D}" sibTransId="{A0D9E900-D1C2-436E-A219-6852E40AB868}"/>
    <dgm:cxn modelId="{70263E5D-1B43-408B-B66F-9A10FF38A8AA}" srcId="{E1EA9F53-B8C6-4F18-9482-1B63171CAEBD}" destId="{A5FA7177-583B-44BF-A041-055025E372A6}" srcOrd="1" destOrd="0" parTransId="{58FC42F9-739C-44E2-87B6-AA3EB495F819}" sibTransId="{C3FC0D32-9E74-4C8E-8534-A0553EEDE03D}"/>
    <dgm:cxn modelId="{89C0577E-E180-46FB-817A-580D8C640AD0}" type="presOf" srcId="{A5FA7177-583B-44BF-A041-055025E372A6}" destId="{BD1FFCDD-38DD-4461-B53D-449F90684A45}" srcOrd="0" destOrd="0" presId="urn:microsoft.com/office/officeart/2008/layout/VerticalCurvedList"/>
    <dgm:cxn modelId="{C9666D8A-5FA5-4BEF-8402-9D65BEFD31D1}" type="presOf" srcId="{D891096E-B877-4DE5-8F66-F31BB420721E}" destId="{4FF38168-4D44-4A9A-A2BF-46DEB9CDCFAC}" srcOrd="0" destOrd="0" presId="urn:microsoft.com/office/officeart/2008/layout/VerticalCurvedList"/>
    <dgm:cxn modelId="{AFF484B2-D71F-4B63-A025-90FAFA3053A0}" type="presOf" srcId="{E9BC8BC4-7E21-4888-BA76-1D6FA74D2C24}" destId="{4C74A651-5A09-473C-BCBC-4B52AC9C6C69}" srcOrd="0" destOrd="0" presId="urn:microsoft.com/office/officeart/2008/layout/VerticalCurvedList"/>
    <dgm:cxn modelId="{C322B3C1-709D-4E26-9DBF-5BAAC2705901}" type="presOf" srcId="{E1EA9F53-B8C6-4F18-9482-1B63171CAEBD}" destId="{A0CDA9EC-EF74-4425-9EC0-66FA712D5EFD}" srcOrd="0" destOrd="0" presId="urn:microsoft.com/office/officeart/2008/layout/VerticalCurvedList"/>
    <dgm:cxn modelId="{66DEC3E1-04C1-4372-B957-7E490908356D}" srcId="{E1EA9F53-B8C6-4F18-9482-1B63171CAEBD}" destId="{FF41320B-E268-4905-87B2-B121F01A2318}" srcOrd="4" destOrd="0" parTransId="{91A013A9-28E4-4BF8-98B9-D04148E66DE5}" sibTransId="{BB2CC787-7DBF-46FE-990F-606D80548B19}"/>
    <dgm:cxn modelId="{73BD8FE5-8DCE-44C5-8052-9607E90CBF4D}" srcId="{E1EA9F53-B8C6-4F18-9482-1B63171CAEBD}" destId="{DB085F24-A52B-4B0F-BF9D-7C254715CCD0}" srcOrd="0" destOrd="0" parTransId="{C92F6D74-0E38-414E-BCC8-7A6723F1C4F7}" sibTransId="{E9BC8BC4-7E21-4888-BA76-1D6FA74D2C24}"/>
    <dgm:cxn modelId="{77DBF2F8-5F44-4CEE-BB93-69C277871B6F}" type="presOf" srcId="{DB085F24-A52B-4B0F-BF9D-7C254715CCD0}" destId="{451C4F76-3CCF-4AA1-A459-4B42FE23C0AB}" srcOrd="0" destOrd="0" presId="urn:microsoft.com/office/officeart/2008/layout/VerticalCurvedList"/>
    <dgm:cxn modelId="{AF37BDE9-1153-4BB2-A452-A436CBC51A5B}" type="presParOf" srcId="{A0CDA9EC-EF74-4425-9EC0-66FA712D5EFD}" destId="{A786E19D-6915-4FF6-890C-39ED9F9E1F4C}" srcOrd="0" destOrd="0" presId="urn:microsoft.com/office/officeart/2008/layout/VerticalCurvedList"/>
    <dgm:cxn modelId="{84203B81-11D8-4B24-AE3F-4A282A52C662}" type="presParOf" srcId="{A786E19D-6915-4FF6-890C-39ED9F9E1F4C}" destId="{7F308F5C-D600-43EF-B341-9878627F6E06}" srcOrd="0" destOrd="0" presId="urn:microsoft.com/office/officeart/2008/layout/VerticalCurvedList"/>
    <dgm:cxn modelId="{E19362F1-8708-4C61-AC80-28E65C1B6524}" type="presParOf" srcId="{7F308F5C-D600-43EF-B341-9878627F6E06}" destId="{337D7248-0EF8-49DD-89AA-2BA6B0FA2B1F}" srcOrd="0" destOrd="0" presId="urn:microsoft.com/office/officeart/2008/layout/VerticalCurvedList"/>
    <dgm:cxn modelId="{6E5AE52A-4B79-4E70-A8CF-1F56C142E461}" type="presParOf" srcId="{7F308F5C-D600-43EF-B341-9878627F6E06}" destId="{4C74A651-5A09-473C-BCBC-4B52AC9C6C69}" srcOrd="1" destOrd="0" presId="urn:microsoft.com/office/officeart/2008/layout/VerticalCurvedList"/>
    <dgm:cxn modelId="{2C2F4BA3-2E7A-4441-89FC-DDCB2D59C670}" type="presParOf" srcId="{7F308F5C-D600-43EF-B341-9878627F6E06}" destId="{30AD4826-CB64-4C0A-8126-52366A7E5215}" srcOrd="2" destOrd="0" presId="urn:microsoft.com/office/officeart/2008/layout/VerticalCurvedList"/>
    <dgm:cxn modelId="{F48DB9CD-8F7B-411F-9712-68A97FDCD48A}" type="presParOf" srcId="{7F308F5C-D600-43EF-B341-9878627F6E06}" destId="{1102E85C-E408-4A8B-926D-662EE38A6C3E}" srcOrd="3" destOrd="0" presId="urn:microsoft.com/office/officeart/2008/layout/VerticalCurvedList"/>
    <dgm:cxn modelId="{678F1C0E-A39C-4D57-AA84-E0FAE75AF086}" type="presParOf" srcId="{A786E19D-6915-4FF6-890C-39ED9F9E1F4C}" destId="{451C4F76-3CCF-4AA1-A459-4B42FE23C0AB}" srcOrd="1" destOrd="0" presId="urn:microsoft.com/office/officeart/2008/layout/VerticalCurvedList"/>
    <dgm:cxn modelId="{2F6F4EA8-9407-43CA-B148-47ABD49E88A4}" type="presParOf" srcId="{A786E19D-6915-4FF6-890C-39ED9F9E1F4C}" destId="{BDF507EA-93DF-427D-9C32-893F55B62052}" srcOrd="2" destOrd="0" presId="urn:microsoft.com/office/officeart/2008/layout/VerticalCurvedList"/>
    <dgm:cxn modelId="{87F36EE1-B9E3-46B2-AE99-09412D6E5F3A}" type="presParOf" srcId="{BDF507EA-93DF-427D-9C32-893F55B62052}" destId="{C098C5E9-4C93-4C18-B79C-C978CDEFB9D5}" srcOrd="0" destOrd="0" presId="urn:microsoft.com/office/officeart/2008/layout/VerticalCurvedList"/>
    <dgm:cxn modelId="{269F3998-9081-44CF-9979-AE6D7E8A5287}" type="presParOf" srcId="{A786E19D-6915-4FF6-890C-39ED9F9E1F4C}" destId="{BD1FFCDD-38DD-4461-B53D-449F90684A45}" srcOrd="3" destOrd="0" presId="urn:microsoft.com/office/officeart/2008/layout/VerticalCurvedList"/>
    <dgm:cxn modelId="{17CA7902-C6D5-4456-82AA-77875486043F}" type="presParOf" srcId="{A786E19D-6915-4FF6-890C-39ED9F9E1F4C}" destId="{5C410DFE-380A-4BCB-A6F4-CDE5872EEAA1}" srcOrd="4" destOrd="0" presId="urn:microsoft.com/office/officeart/2008/layout/VerticalCurvedList"/>
    <dgm:cxn modelId="{33A257A1-EA0F-4F86-9441-5911342FDA4F}" type="presParOf" srcId="{5C410DFE-380A-4BCB-A6F4-CDE5872EEAA1}" destId="{26F91111-E2E4-434C-A534-1815345FF875}" srcOrd="0" destOrd="0" presId="urn:microsoft.com/office/officeart/2008/layout/VerticalCurvedList"/>
    <dgm:cxn modelId="{1ED9DB18-D1D5-429F-A3B2-EFC7E4633962}" type="presParOf" srcId="{A786E19D-6915-4FF6-890C-39ED9F9E1F4C}" destId="{4FF38168-4D44-4A9A-A2BF-46DEB9CDCFAC}" srcOrd="5" destOrd="0" presId="urn:microsoft.com/office/officeart/2008/layout/VerticalCurvedList"/>
    <dgm:cxn modelId="{15C19B26-2A80-49A2-99B1-7448ED86706C}" type="presParOf" srcId="{A786E19D-6915-4FF6-890C-39ED9F9E1F4C}" destId="{F0D7EF8E-0AF1-43B8-BBAA-86D9389CCEE7}" srcOrd="6" destOrd="0" presId="urn:microsoft.com/office/officeart/2008/layout/VerticalCurvedList"/>
    <dgm:cxn modelId="{80ACF3BE-AAA2-4F5B-9CC0-A409BDF79338}" type="presParOf" srcId="{F0D7EF8E-0AF1-43B8-BBAA-86D9389CCEE7}" destId="{F61719D9-8308-45D9-9CCB-035B4598B426}" srcOrd="0" destOrd="0" presId="urn:microsoft.com/office/officeart/2008/layout/VerticalCurvedList"/>
    <dgm:cxn modelId="{171EE4BD-3104-4EC0-BDA2-4D9A33362C41}" type="presParOf" srcId="{A786E19D-6915-4FF6-890C-39ED9F9E1F4C}" destId="{6CD16220-6791-4AEE-A878-FF587E8A5263}" srcOrd="7" destOrd="0" presId="urn:microsoft.com/office/officeart/2008/layout/VerticalCurvedList"/>
    <dgm:cxn modelId="{55ECD587-090D-4424-B597-8B512C2AF9A9}" type="presParOf" srcId="{A786E19D-6915-4FF6-890C-39ED9F9E1F4C}" destId="{CAFBEE0A-42E0-4A2C-AC7C-80089F141A7C}" srcOrd="8" destOrd="0" presId="urn:microsoft.com/office/officeart/2008/layout/VerticalCurvedList"/>
    <dgm:cxn modelId="{A6DAB35A-07CF-48B8-AD44-826345285046}" type="presParOf" srcId="{CAFBEE0A-42E0-4A2C-AC7C-80089F141A7C}" destId="{DF14E012-F271-4E0B-8506-3C0EA6EB9407}" srcOrd="0" destOrd="0" presId="urn:microsoft.com/office/officeart/2008/layout/VerticalCurvedList"/>
    <dgm:cxn modelId="{CBA33C52-0357-44BE-B9F6-4F1DDC888B72}" type="presParOf" srcId="{A786E19D-6915-4FF6-890C-39ED9F9E1F4C}" destId="{E3FB9F4F-8797-4E93-BE3D-4814922569A9}" srcOrd="9" destOrd="0" presId="urn:microsoft.com/office/officeart/2008/layout/VerticalCurvedList"/>
    <dgm:cxn modelId="{D05BE372-1AB2-4D94-89C1-1CBDCFAAAD14}" type="presParOf" srcId="{A786E19D-6915-4FF6-890C-39ED9F9E1F4C}" destId="{46AA41DC-1B5F-4CDC-A003-7C4F92B0430B}" srcOrd="10" destOrd="0" presId="urn:microsoft.com/office/officeart/2008/layout/VerticalCurvedList"/>
    <dgm:cxn modelId="{C4DDEC95-7565-43D0-915D-E3A49F232AB5}" type="presParOf" srcId="{46AA41DC-1B5F-4CDC-A003-7C4F92B0430B}" destId="{8446A81F-AC3E-4555-A057-27E84DA89C5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4A651-5A09-473C-BCBC-4B52AC9C6C69}">
      <dsp:nvSpPr>
        <dsp:cNvPr id="0" name=""/>
        <dsp:cNvSpPr/>
      </dsp:nvSpPr>
      <dsp:spPr>
        <a:xfrm>
          <a:off x="-7353097" y="-1123812"/>
          <a:ext cx="8750025" cy="8750025"/>
        </a:xfrm>
        <a:prstGeom prst="blockArc">
          <a:avLst>
            <a:gd name="adj1" fmla="val 18900000"/>
            <a:gd name="adj2" fmla="val 2700000"/>
            <a:gd name="adj3" fmla="val 247"/>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1C4F76-3CCF-4AA1-A459-4B42FE23C0AB}">
      <dsp:nvSpPr>
        <dsp:cNvPr id="0" name=""/>
        <dsp:cNvSpPr/>
      </dsp:nvSpPr>
      <dsp:spPr>
        <a:xfrm>
          <a:off x="609861" y="406269"/>
          <a:ext cx="13267273" cy="81306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366" tIns="101600" rIns="101600" bIns="101600" numCol="1" spcCol="1270" anchor="ctr" anchorCtr="0">
          <a:noAutofit/>
        </a:bodyPr>
        <a:lstStyle/>
        <a:p>
          <a:pPr marL="0" lvl="0" indent="0" algn="l" defTabSz="1778000">
            <a:lnSpc>
              <a:spcPct val="90000"/>
            </a:lnSpc>
            <a:spcBef>
              <a:spcPct val="0"/>
            </a:spcBef>
            <a:spcAft>
              <a:spcPct val="35000"/>
            </a:spcAft>
            <a:buNone/>
          </a:pPr>
          <a:r>
            <a:rPr lang="en-IN" sz="4000" kern="1200" dirty="0"/>
            <a:t>About NeoStats</a:t>
          </a:r>
        </a:p>
      </dsp:txBody>
      <dsp:txXfrm>
        <a:off x="609861" y="406269"/>
        <a:ext cx="13267273" cy="813060"/>
      </dsp:txXfrm>
    </dsp:sp>
    <dsp:sp modelId="{C098C5E9-4C93-4C18-B79C-C978CDEFB9D5}">
      <dsp:nvSpPr>
        <dsp:cNvPr id="0" name=""/>
        <dsp:cNvSpPr/>
      </dsp:nvSpPr>
      <dsp:spPr>
        <a:xfrm>
          <a:off x="101698" y="304637"/>
          <a:ext cx="1016325" cy="101632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1FFCDD-38DD-4461-B53D-449F90684A45}">
      <dsp:nvSpPr>
        <dsp:cNvPr id="0" name=""/>
        <dsp:cNvSpPr/>
      </dsp:nvSpPr>
      <dsp:spPr>
        <a:xfrm>
          <a:off x="1192476" y="1625469"/>
          <a:ext cx="12684658" cy="81306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366" tIns="101600" rIns="101600" bIns="101600" numCol="1" spcCol="1270" anchor="ctr" anchorCtr="0">
          <a:noAutofit/>
        </a:bodyPr>
        <a:lstStyle/>
        <a:p>
          <a:pPr marL="0" lvl="0" indent="0" algn="l" defTabSz="1778000">
            <a:lnSpc>
              <a:spcPct val="90000"/>
            </a:lnSpc>
            <a:spcBef>
              <a:spcPct val="0"/>
            </a:spcBef>
            <a:spcAft>
              <a:spcPct val="35000"/>
            </a:spcAft>
            <a:buNone/>
          </a:pPr>
          <a:r>
            <a:rPr lang="en-IN" sz="4000" kern="1200" dirty="0"/>
            <a:t>Generative AI</a:t>
          </a:r>
        </a:p>
      </dsp:txBody>
      <dsp:txXfrm>
        <a:off x="1192476" y="1625469"/>
        <a:ext cx="12684658" cy="813060"/>
      </dsp:txXfrm>
    </dsp:sp>
    <dsp:sp modelId="{26F91111-E2E4-434C-A534-1815345FF875}">
      <dsp:nvSpPr>
        <dsp:cNvPr id="0" name=""/>
        <dsp:cNvSpPr/>
      </dsp:nvSpPr>
      <dsp:spPr>
        <a:xfrm>
          <a:off x="684313" y="1523837"/>
          <a:ext cx="1016325" cy="101632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F38168-4D44-4A9A-A2BF-46DEB9CDCFAC}">
      <dsp:nvSpPr>
        <dsp:cNvPr id="0" name=""/>
        <dsp:cNvSpPr/>
      </dsp:nvSpPr>
      <dsp:spPr>
        <a:xfrm>
          <a:off x="1371292" y="2844669"/>
          <a:ext cx="12505842" cy="81306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366" tIns="101600" rIns="101600" bIns="101600" numCol="1" spcCol="1270" anchor="ctr" anchorCtr="0">
          <a:noAutofit/>
        </a:bodyPr>
        <a:lstStyle/>
        <a:p>
          <a:pPr marL="0" lvl="0" indent="0" algn="l" defTabSz="1778000">
            <a:lnSpc>
              <a:spcPct val="90000"/>
            </a:lnSpc>
            <a:spcBef>
              <a:spcPct val="0"/>
            </a:spcBef>
            <a:spcAft>
              <a:spcPct val="35000"/>
            </a:spcAft>
            <a:buNone/>
          </a:pPr>
          <a:r>
            <a:rPr lang="en-IN" sz="4000" kern="1200" dirty="0"/>
            <a:t>Banking Application – Call Centre AI</a:t>
          </a:r>
        </a:p>
      </dsp:txBody>
      <dsp:txXfrm>
        <a:off x="1371292" y="2844669"/>
        <a:ext cx="12505842" cy="813060"/>
      </dsp:txXfrm>
    </dsp:sp>
    <dsp:sp modelId="{F61719D9-8308-45D9-9CCB-035B4598B426}">
      <dsp:nvSpPr>
        <dsp:cNvPr id="0" name=""/>
        <dsp:cNvSpPr/>
      </dsp:nvSpPr>
      <dsp:spPr>
        <a:xfrm>
          <a:off x="863129" y="2743037"/>
          <a:ext cx="1016325" cy="101632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D16220-6791-4AEE-A878-FF587E8A5263}">
      <dsp:nvSpPr>
        <dsp:cNvPr id="0" name=""/>
        <dsp:cNvSpPr/>
      </dsp:nvSpPr>
      <dsp:spPr>
        <a:xfrm>
          <a:off x="1192476" y="4063869"/>
          <a:ext cx="12684658" cy="81306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366" tIns="101600" rIns="101600" bIns="101600" numCol="1" spcCol="1270" anchor="ctr" anchorCtr="0">
          <a:noAutofit/>
        </a:bodyPr>
        <a:lstStyle/>
        <a:p>
          <a:pPr marL="0" lvl="0" indent="0" algn="l" defTabSz="1778000">
            <a:lnSpc>
              <a:spcPct val="90000"/>
            </a:lnSpc>
            <a:spcBef>
              <a:spcPct val="0"/>
            </a:spcBef>
            <a:spcAft>
              <a:spcPct val="35000"/>
            </a:spcAft>
            <a:buNone/>
          </a:pPr>
          <a:r>
            <a:rPr lang="en-IN" sz="4000" kern="1200" dirty="0"/>
            <a:t>Public Sector – Judicial Review</a:t>
          </a:r>
        </a:p>
      </dsp:txBody>
      <dsp:txXfrm>
        <a:off x="1192476" y="4063869"/>
        <a:ext cx="12684658" cy="813060"/>
      </dsp:txXfrm>
    </dsp:sp>
    <dsp:sp modelId="{DF14E012-F271-4E0B-8506-3C0EA6EB9407}">
      <dsp:nvSpPr>
        <dsp:cNvPr id="0" name=""/>
        <dsp:cNvSpPr/>
      </dsp:nvSpPr>
      <dsp:spPr>
        <a:xfrm>
          <a:off x="684313" y="3962237"/>
          <a:ext cx="1016325" cy="101632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FB9F4F-8797-4E93-BE3D-4814922569A9}">
      <dsp:nvSpPr>
        <dsp:cNvPr id="0" name=""/>
        <dsp:cNvSpPr/>
      </dsp:nvSpPr>
      <dsp:spPr>
        <a:xfrm>
          <a:off x="609861" y="5283069"/>
          <a:ext cx="13267273" cy="81306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366" tIns="101600" rIns="101600" bIns="101600" numCol="1" spcCol="1270" anchor="ctr" anchorCtr="0">
          <a:noAutofit/>
        </a:bodyPr>
        <a:lstStyle/>
        <a:p>
          <a:pPr marL="0" lvl="0" indent="0" algn="l" defTabSz="1778000">
            <a:lnSpc>
              <a:spcPct val="90000"/>
            </a:lnSpc>
            <a:spcBef>
              <a:spcPct val="0"/>
            </a:spcBef>
            <a:spcAft>
              <a:spcPct val="35000"/>
            </a:spcAft>
            <a:buNone/>
          </a:pPr>
          <a:r>
            <a:rPr lang="en-IN" sz="4000" kern="1200" dirty="0"/>
            <a:t>Q&amp;A  </a:t>
          </a:r>
        </a:p>
      </dsp:txBody>
      <dsp:txXfrm>
        <a:off x="609861" y="5283069"/>
        <a:ext cx="13267273" cy="813060"/>
      </dsp:txXfrm>
    </dsp:sp>
    <dsp:sp modelId="{8446A81F-AC3E-4555-A057-27E84DA89C54}">
      <dsp:nvSpPr>
        <dsp:cNvPr id="0" name=""/>
        <dsp:cNvSpPr/>
      </dsp:nvSpPr>
      <dsp:spPr>
        <a:xfrm>
          <a:off x="101698" y="5181437"/>
          <a:ext cx="1016325" cy="101632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4/27/2024</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4/27/2024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8023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1914837" y="3817089"/>
            <a:ext cx="10800727" cy="1015663"/>
          </a:xfrm>
          <a:prstGeom prst="rect">
            <a:avLst/>
          </a:prstGeom>
          <a:noFill/>
        </p:spPr>
        <p:txBody>
          <a:bodyPr wrap="square">
            <a:spAutoFit/>
          </a:bodyPr>
          <a:lstStyle/>
          <a:p>
            <a:r>
              <a:rPr lang="en-IN" sz="6000" b="1" i="0" u="none" strike="noStrike" baseline="0" dirty="0">
                <a:solidFill>
                  <a:schemeClr val="bg1"/>
                </a:solidFill>
                <a:latin typeface="Segoe UI" panose="020B0502040204020203" pitchFamily="34" charset="0"/>
                <a:cs typeface="Segoe UI" panose="020B0502040204020203" pitchFamily="34" charset="0"/>
              </a:rPr>
              <a:t> Global Azure 2024 @Chennai</a:t>
            </a:r>
            <a:endParaRPr lang="en-IN" sz="23900" b="1"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58DEF3CF-186E-472B-95A9-1E6C05D757E2}"/>
              </a:ext>
            </a:extLst>
          </p:cNvPr>
          <p:cNvSpPr txBox="1"/>
          <p:nvPr userDrawn="1"/>
        </p:nvSpPr>
        <p:spPr>
          <a:xfrm>
            <a:off x="12277344" y="7633884"/>
            <a:ext cx="2257363"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dirty="0"/>
          </a:p>
        </p:txBody>
      </p:sp>
      <p:sp>
        <p:nvSpPr>
          <p:cNvPr id="8" name="TextBox 7">
            <a:extLst>
              <a:ext uri="{FF2B5EF4-FFF2-40B4-BE49-F238E27FC236}">
                <a16:creationId xmlns:a16="http://schemas.microsoft.com/office/drawing/2014/main" id="{E3409577-2C29-4BCA-876D-B80F910A9188}"/>
              </a:ext>
            </a:extLst>
          </p:cNvPr>
          <p:cNvSpPr txBox="1"/>
          <p:nvPr userDrawn="1"/>
        </p:nvSpPr>
        <p:spPr>
          <a:xfrm>
            <a:off x="5387639" y="4887068"/>
            <a:ext cx="3855123" cy="769441"/>
          </a:xfrm>
          <a:prstGeom prst="rect">
            <a:avLst/>
          </a:prstGeom>
          <a:noFill/>
        </p:spPr>
        <p:txBody>
          <a:bodyPr wrap="square">
            <a:spAutoFit/>
          </a:bodyPr>
          <a:lstStyle/>
          <a:p>
            <a:r>
              <a:rPr lang="en-IN" sz="4400" b="0" i="1" dirty="0">
                <a:solidFill>
                  <a:schemeClr val="bg1"/>
                </a:solidFill>
                <a:effectLst/>
                <a:latin typeface="Segoe UI Semibold" panose="020B0702040204020203" pitchFamily="34" charset="0"/>
                <a:cs typeface="Segoe UI Semibold" panose="020B0702040204020203" pitchFamily="34" charset="0"/>
              </a:rPr>
              <a:t>April 27</a:t>
            </a:r>
            <a:r>
              <a:rPr lang="en-IN" sz="4400" b="0" i="1" baseline="30000" dirty="0">
                <a:solidFill>
                  <a:schemeClr val="bg1"/>
                </a:solidFill>
                <a:effectLst/>
                <a:latin typeface="Segoe UI Semibold" panose="020B0702040204020203" pitchFamily="34" charset="0"/>
                <a:cs typeface="Segoe UI Semibold" panose="020B0702040204020203" pitchFamily="34" charset="0"/>
              </a:rPr>
              <a:t>th</a:t>
            </a:r>
            <a:r>
              <a:rPr lang="en-IN" sz="4400" b="0" i="1" dirty="0">
                <a:solidFill>
                  <a:schemeClr val="bg1"/>
                </a:solidFill>
                <a:effectLst/>
                <a:latin typeface="Segoe UI Semibold" panose="020B0702040204020203" pitchFamily="34" charset="0"/>
                <a:cs typeface="Segoe UI Semibold" panose="020B0702040204020203" pitchFamily="34" charset="0"/>
              </a:rPr>
              <a:t> 2024</a:t>
            </a:r>
            <a:endParaRPr lang="en-US" sz="4400" i="1" dirty="0">
              <a:solidFill>
                <a:schemeClr val="bg1"/>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4725800F-02CA-4FA4-8AF1-47C844DFF7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127132" y="1819916"/>
            <a:ext cx="2376135" cy="1834375"/>
          </a:xfrm>
          <a:prstGeom prst="rect">
            <a:avLst/>
          </a:prstGeom>
        </p:spPr>
      </p:pic>
      <p:pic>
        <p:nvPicPr>
          <p:cNvPr id="6" name="Picture 5">
            <a:extLst>
              <a:ext uri="{FF2B5EF4-FFF2-40B4-BE49-F238E27FC236}">
                <a16:creationId xmlns:a16="http://schemas.microsoft.com/office/drawing/2014/main" id="{2B8028A5-C8E2-43AA-983E-C1FAC22D7F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6639" y="369265"/>
            <a:ext cx="1726435" cy="646692"/>
          </a:xfrm>
          <a:prstGeom prst="rect">
            <a:avLst/>
          </a:prstGeom>
        </p:spPr>
      </p:pic>
      <p:pic>
        <p:nvPicPr>
          <p:cNvPr id="11" name="Picture 10">
            <a:extLst>
              <a:ext uri="{FF2B5EF4-FFF2-40B4-BE49-F238E27FC236}">
                <a16:creationId xmlns:a16="http://schemas.microsoft.com/office/drawing/2014/main" id="{BD7C2792-5AE8-4E5B-BD85-F136D80450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827670" y="184825"/>
            <a:ext cx="1578099" cy="831132"/>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8360633">
            <a:off x="-1617566" y="4178986"/>
            <a:ext cx="4730362" cy="6909796"/>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b="1" spc="-60" baseline="0">
                <a:solidFill>
                  <a:srgbClr val="08023F"/>
                </a:solidFill>
                <a:latin typeface="+mn-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p>
        </p:txBody>
      </p:sp>
      <p:sp>
        <p:nvSpPr>
          <p:cNvPr id="13" name="TextBox 12">
            <a:extLst>
              <a:ext uri="{FF2B5EF4-FFF2-40B4-BE49-F238E27FC236}">
                <a16:creationId xmlns:a16="http://schemas.microsoft.com/office/drawing/2014/main" id="{59F1F7E9-9EBB-4C44-BE45-C4A29B484BA8}"/>
              </a:ext>
            </a:extLst>
          </p:cNvPr>
          <p:cNvSpPr txBox="1"/>
          <p:nvPr userDrawn="1"/>
        </p:nvSpPr>
        <p:spPr>
          <a:xfrm>
            <a:off x="6114350" y="7633884"/>
            <a:ext cx="232251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216246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10800000">
            <a:off x="-3255942" y="724088"/>
            <a:ext cx="4730362" cy="6909796"/>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3" name="TextBox 12">
            <a:extLst>
              <a:ext uri="{FF2B5EF4-FFF2-40B4-BE49-F238E27FC236}">
                <a16:creationId xmlns:a16="http://schemas.microsoft.com/office/drawing/2014/main" id="{59F1F7E9-9EBB-4C44-BE45-C4A29B484BA8}"/>
              </a:ext>
            </a:extLst>
          </p:cNvPr>
          <p:cNvSpPr txBox="1"/>
          <p:nvPr userDrawn="1"/>
        </p:nvSpPr>
        <p:spPr>
          <a:xfrm>
            <a:off x="715773" y="7628355"/>
            <a:ext cx="2183837"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sz="2400" dirty="0">
              <a:solidFill>
                <a:srgbClr val="08023F"/>
              </a:solidFill>
            </a:endParaRPr>
          </a:p>
        </p:txBody>
      </p:sp>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b="1" spc="-60" baseline="0">
                <a:solidFill>
                  <a:srgbClr val="08023F"/>
                </a:solidFill>
                <a:latin typeface="+mn-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5967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rgbClr val="08023F"/>
                </a:solidFill>
                <a:effectLst/>
                <a:latin typeface="+mn-lt"/>
                <a:ea typeface="+mn-ea"/>
                <a:cs typeface="Segoe UI" pitchFamily="34" charset="0"/>
              </a:defRPr>
            </a:lvl1pPr>
          </a:lstStyle>
          <a:p>
            <a:r>
              <a:rPr lang="en-US" dirty="0"/>
              <a:t>Title </a:t>
            </a:r>
          </a:p>
        </p:txBody>
      </p:sp>
      <p:sp>
        <p:nvSpPr>
          <p:cNvPr id="6" name="TextBox 5">
            <a:extLst>
              <a:ext uri="{FF2B5EF4-FFF2-40B4-BE49-F238E27FC236}">
                <a16:creationId xmlns:a16="http://schemas.microsoft.com/office/drawing/2014/main" id="{1FA5F81A-64A0-452D-AE08-BAD376A1A104}"/>
              </a:ext>
            </a:extLst>
          </p:cNvPr>
          <p:cNvSpPr txBox="1"/>
          <p:nvPr userDrawn="1"/>
        </p:nvSpPr>
        <p:spPr>
          <a:xfrm>
            <a:off x="12204192" y="7636710"/>
            <a:ext cx="2284220"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8" name="Picture 7">
            <a:extLst>
              <a:ext uri="{FF2B5EF4-FFF2-40B4-BE49-F238E27FC236}">
                <a16:creationId xmlns:a16="http://schemas.microsoft.com/office/drawing/2014/main" id="{F2012DBD-F36D-4D90-888D-827939C08A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3261618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216384" y="7636710"/>
            <a:ext cx="2272028"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5" name="Picture 4">
            <a:extLst>
              <a:ext uri="{FF2B5EF4-FFF2-40B4-BE49-F238E27FC236}">
                <a16:creationId xmlns:a16="http://schemas.microsoft.com/office/drawing/2014/main" id="{3D2CBF01-6EE9-46C4-9CDF-EDDE9567A7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1119299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179808" y="7636710"/>
            <a:ext cx="230860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3471085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rgbClr val="08023F"/>
                </a:solidFill>
                <a:effectLst/>
                <a:latin typeface="+mn-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310186"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sz="2400" dirty="0">
              <a:solidFill>
                <a:srgbClr val="08023F"/>
              </a:solidFill>
            </a:endParaRPr>
          </a:p>
        </p:txBody>
      </p:sp>
      <p:pic>
        <p:nvPicPr>
          <p:cNvPr id="9" name="Picture 8">
            <a:extLst>
              <a:ext uri="{FF2B5EF4-FFF2-40B4-BE49-F238E27FC236}">
                <a16:creationId xmlns:a16="http://schemas.microsoft.com/office/drawing/2014/main" id="{1C3BDF90-81B7-4AD2-8EF1-9DFA3864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2073795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449679"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1" kern="1200" cap="none" spc="-60" baseline="0" dirty="0">
                <a:ln w="3175">
                  <a:noFill/>
                </a:ln>
                <a:solidFill>
                  <a:srgbClr val="08023F"/>
                </a:solidFill>
                <a:effectLst/>
                <a:latin typeface="+mn-lt"/>
                <a:ea typeface="+mn-ea"/>
                <a:cs typeface="Segoe UI" pitchFamily="34" charset="0"/>
              </a:defRPr>
            </a:lvl1pPr>
          </a:lstStyle>
          <a:p>
            <a:r>
              <a:rPr lang="en-US" dirty="0"/>
              <a:t>Q &amp; A</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249226"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sz="2400" dirty="0">
              <a:solidFill>
                <a:srgbClr val="08023F"/>
              </a:solidFill>
            </a:endParaRPr>
          </a:p>
        </p:txBody>
      </p:sp>
      <p:pic>
        <p:nvPicPr>
          <p:cNvPr id="6" name="Picture 5">
            <a:extLst>
              <a:ext uri="{FF2B5EF4-FFF2-40B4-BE49-F238E27FC236}">
                <a16:creationId xmlns:a16="http://schemas.microsoft.com/office/drawing/2014/main" id="{49AD414A-7207-4688-B142-25EC3EEAE06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1013637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You_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rgbClr val="08023F"/>
                </a:solidFill>
                <a:effectLst/>
                <a:latin typeface="+mn-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28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240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28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240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1" name="TextBox 10">
            <a:extLst>
              <a:ext uri="{FF2B5EF4-FFF2-40B4-BE49-F238E27FC236}">
                <a16:creationId xmlns:a16="http://schemas.microsoft.com/office/drawing/2014/main" id="{8740B7E1-66BB-4750-8B80-58B41483CEF7}"/>
              </a:ext>
            </a:extLst>
          </p:cNvPr>
          <p:cNvSpPr txBox="1"/>
          <p:nvPr userDrawn="1"/>
        </p:nvSpPr>
        <p:spPr>
          <a:xfrm>
            <a:off x="12252960" y="7636710"/>
            <a:ext cx="2235452"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8" name="Text Placeholder 7">
            <a:extLst>
              <a:ext uri="{FF2B5EF4-FFF2-40B4-BE49-F238E27FC236}">
                <a16:creationId xmlns:a16="http://schemas.microsoft.com/office/drawing/2014/main" id="{41CB5E37-4407-4270-A9AC-A6779F2D6921}"/>
              </a:ext>
            </a:extLst>
          </p:cNvPr>
          <p:cNvSpPr>
            <a:spLocks noGrp="1"/>
          </p:cNvSpPr>
          <p:nvPr>
            <p:ph type="body" sz="quarter" idx="21" hasCustomPrompt="1"/>
          </p:nvPr>
        </p:nvSpPr>
        <p:spPr>
          <a:xfrm>
            <a:off x="800230" y="2552439"/>
            <a:ext cx="7122604" cy="651637"/>
          </a:xfrm>
          <a:prstGeom prst="rect">
            <a:avLst/>
          </a:prstGeom>
        </p:spPr>
        <p:txBody>
          <a:bodyPr/>
          <a:lstStyle>
            <a:lvl1pPr>
              <a:defRPr sz="3600" b="1">
                <a:solidFill>
                  <a:srgbClr val="08023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IN" dirty="0"/>
              <a:t>Presentation title</a:t>
            </a:r>
          </a:p>
        </p:txBody>
      </p:sp>
    </p:spTree>
    <p:extLst>
      <p:ext uri="{BB962C8B-B14F-4D97-AF65-F5344CB8AC3E}">
        <p14:creationId xmlns:p14="http://schemas.microsoft.com/office/powerpoint/2010/main" val="33904123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8360633">
            <a:off x="-1617566" y="4178986"/>
            <a:ext cx="4730362" cy="6909796"/>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b="1" spc="-60" baseline="0">
                <a:solidFill>
                  <a:srgbClr val="00B0F0"/>
                </a:solidFill>
                <a:latin typeface="+mn-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p>
        </p:txBody>
      </p:sp>
      <p:sp>
        <p:nvSpPr>
          <p:cNvPr id="13" name="TextBox 12">
            <a:extLst>
              <a:ext uri="{FF2B5EF4-FFF2-40B4-BE49-F238E27FC236}">
                <a16:creationId xmlns:a16="http://schemas.microsoft.com/office/drawing/2014/main" id="{59F1F7E9-9EBB-4C44-BE45-C4A29B484BA8}"/>
              </a:ext>
            </a:extLst>
          </p:cNvPr>
          <p:cNvSpPr txBox="1"/>
          <p:nvPr userDrawn="1"/>
        </p:nvSpPr>
        <p:spPr>
          <a:xfrm>
            <a:off x="6114350" y="7633884"/>
            <a:ext cx="232251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3070427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10800000">
            <a:off x="-3255942" y="724088"/>
            <a:ext cx="4730362" cy="6909796"/>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3" name="TextBox 12">
            <a:extLst>
              <a:ext uri="{FF2B5EF4-FFF2-40B4-BE49-F238E27FC236}">
                <a16:creationId xmlns:a16="http://schemas.microsoft.com/office/drawing/2014/main" id="{59F1F7E9-9EBB-4C44-BE45-C4A29B484BA8}"/>
              </a:ext>
            </a:extLst>
          </p:cNvPr>
          <p:cNvSpPr txBox="1"/>
          <p:nvPr userDrawn="1"/>
        </p:nvSpPr>
        <p:spPr>
          <a:xfrm>
            <a:off x="715773" y="7628355"/>
            <a:ext cx="2123679"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b="1" spc="-60" baseline="0">
                <a:solidFill>
                  <a:srgbClr val="FFFFFF"/>
                </a:solidFill>
                <a:latin typeface="+mn-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9379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chemeClr val="bg1"/>
                </a:solidFill>
                <a:effectLst/>
                <a:latin typeface="+mn-lt"/>
                <a:ea typeface="+mn-ea"/>
                <a:cs typeface="Segoe UI" pitchFamily="34" charset="0"/>
              </a:defRPr>
            </a:lvl1pPr>
          </a:lstStyle>
          <a:p>
            <a:r>
              <a:rPr lang="en-US" dirty="0"/>
              <a:t>Title </a:t>
            </a:r>
          </a:p>
        </p:txBody>
      </p:sp>
      <p:sp>
        <p:nvSpPr>
          <p:cNvPr id="6" name="TextBox 5">
            <a:extLst>
              <a:ext uri="{FF2B5EF4-FFF2-40B4-BE49-F238E27FC236}">
                <a16:creationId xmlns:a16="http://schemas.microsoft.com/office/drawing/2014/main" id="{1FA5F81A-64A0-452D-AE08-BAD376A1A104}"/>
              </a:ext>
            </a:extLst>
          </p:cNvPr>
          <p:cNvSpPr txBox="1"/>
          <p:nvPr userDrawn="1"/>
        </p:nvSpPr>
        <p:spPr>
          <a:xfrm>
            <a:off x="12204192" y="7636710"/>
            <a:ext cx="2284220"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8" name="Picture 7">
            <a:extLst>
              <a:ext uri="{FF2B5EF4-FFF2-40B4-BE49-F238E27FC236}">
                <a16:creationId xmlns:a16="http://schemas.microsoft.com/office/drawing/2014/main" id="{F2012DBD-F36D-4D90-888D-827939C08A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6714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216384" y="7636710"/>
            <a:ext cx="2272028"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5" name="Picture 4">
            <a:extLst>
              <a:ext uri="{FF2B5EF4-FFF2-40B4-BE49-F238E27FC236}">
                <a16:creationId xmlns:a16="http://schemas.microsoft.com/office/drawing/2014/main" id="{3D2CBF01-6EE9-46C4-9CDF-EDDE9567A7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332292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179808" y="7636710"/>
            <a:ext cx="230860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2214161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chemeClr val="bg1"/>
                </a:solidFill>
                <a:effectLst/>
                <a:latin typeface="+mn-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310186"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9" name="Picture 8">
            <a:extLst>
              <a:ext uri="{FF2B5EF4-FFF2-40B4-BE49-F238E27FC236}">
                <a16:creationId xmlns:a16="http://schemas.microsoft.com/office/drawing/2014/main" id="{1C3BDF90-81B7-4AD2-8EF1-9DFA3864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449679"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1" kern="1200" cap="none" spc="-60" baseline="0" dirty="0">
                <a:ln w="3175">
                  <a:noFill/>
                </a:ln>
                <a:solidFill>
                  <a:schemeClr val="bg1"/>
                </a:solidFill>
                <a:effectLst/>
                <a:latin typeface="+mn-lt"/>
                <a:ea typeface="+mn-ea"/>
                <a:cs typeface="Segoe UI" pitchFamily="34" charset="0"/>
              </a:defRPr>
            </a:lvl1pPr>
          </a:lstStyle>
          <a:p>
            <a:r>
              <a:rPr lang="en-US" dirty="0"/>
              <a:t>Q &amp; A</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249226"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6" name="Picture 5">
            <a:extLst>
              <a:ext uri="{FF2B5EF4-FFF2-40B4-BE49-F238E27FC236}">
                <a16:creationId xmlns:a16="http://schemas.microsoft.com/office/drawing/2014/main" id="{49AD414A-7207-4688-B142-25EC3EEAE06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695861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1914837" y="3817089"/>
            <a:ext cx="10800727" cy="1015663"/>
          </a:xfrm>
          <a:prstGeom prst="rect">
            <a:avLst/>
          </a:prstGeom>
          <a:noFill/>
        </p:spPr>
        <p:txBody>
          <a:bodyPr wrap="square">
            <a:spAutoFit/>
          </a:bodyPr>
          <a:lstStyle/>
          <a:p>
            <a:r>
              <a:rPr lang="en-IN" sz="6000" b="1" i="0" u="none" strike="noStrike" baseline="0" dirty="0">
                <a:solidFill>
                  <a:srgbClr val="08023F"/>
                </a:solidFill>
                <a:latin typeface="Segoe UI" panose="020B0502040204020203" pitchFamily="34" charset="0"/>
                <a:cs typeface="Segoe UI" panose="020B0502040204020203" pitchFamily="34" charset="0"/>
              </a:rPr>
              <a:t> Global Azure 2024 @Chennai</a:t>
            </a:r>
            <a:endParaRPr lang="en-IN" sz="23900" b="1" dirty="0">
              <a:solidFill>
                <a:srgbClr val="08023F"/>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58DEF3CF-186E-472B-95A9-1E6C05D757E2}"/>
              </a:ext>
            </a:extLst>
          </p:cNvPr>
          <p:cNvSpPr txBox="1"/>
          <p:nvPr userDrawn="1"/>
        </p:nvSpPr>
        <p:spPr>
          <a:xfrm>
            <a:off x="12277344" y="7633884"/>
            <a:ext cx="2257363"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dirty="0">
              <a:solidFill>
                <a:srgbClr val="08023F"/>
              </a:solidFill>
            </a:endParaRPr>
          </a:p>
        </p:txBody>
      </p:sp>
      <p:sp>
        <p:nvSpPr>
          <p:cNvPr id="8" name="TextBox 7">
            <a:extLst>
              <a:ext uri="{FF2B5EF4-FFF2-40B4-BE49-F238E27FC236}">
                <a16:creationId xmlns:a16="http://schemas.microsoft.com/office/drawing/2014/main" id="{E3409577-2C29-4BCA-876D-B80F910A9188}"/>
              </a:ext>
            </a:extLst>
          </p:cNvPr>
          <p:cNvSpPr txBox="1"/>
          <p:nvPr userDrawn="1"/>
        </p:nvSpPr>
        <p:spPr>
          <a:xfrm>
            <a:off x="5387639" y="4887068"/>
            <a:ext cx="3855123" cy="769441"/>
          </a:xfrm>
          <a:prstGeom prst="rect">
            <a:avLst/>
          </a:prstGeom>
          <a:noFill/>
        </p:spPr>
        <p:txBody>
          <a:bodyPr wrap="square">
            <a:spAutoFit/>
          </a:bodyPr>
          <a:lstStyle/>
          <a:p>
            <a:r>
              <a:rPr lang="en-IN" sz="4400" b="0" i="1" dirty="0">
                <a:solidFill>
                  <a:srgbClr val="08023F"/>
                </a:solidFill>
                <a:effectLst/>
                <a:latin typeface="Segoe UI Semibold" panose="020B0702040204020203" pitchFamily="34" charset="0"/>
                <a:cs typeface="Segoe UI Semibold" panose="020B0702040204020203" pitchFamily="34" charset="0"/>
              </a:rPr>
              <a:t>April 27</a:t>
            </a:r>
            <a:r>
              <a:rPr lang="en-IN" sz="4400" b="0" i="1" baseline="30000" dirty="0">
                <a:solidFill>
                  <a:srgbClr val="08023F"/>
                </a:solidFill>
                <a:effectLst/>
                <a:latin typeface="Segoe UI Semibold" panose="020B0702040204020203" pitchFamily="34" charset="0"/>
                <a:cs typeface="Segoe UI Semibold" panose="020B0702040204020203" pitchFamily="34" charset="0"/>
              </a:rPr>
              <a:t>th</a:t>
            </a:r>
            <a:r>
              <a:rPr lang="en-IN" sz="4400" b="0" i="1" dirty="0">
                <a:solidFill>
                  <a:srgbClr val="08023F"/>
                </a:solidFill>
                <a:effectLst/>
                <a:latin typeface="Segoe UI Semibold" panose="020B0702040204020203" pitchFamily="34" charset="0"/>
                <a:cs typeface="Segoe UI Semibold" panose="020B0702040204020203" pitchFamily="34" charset="0"/>
              </a:rPr>
              <a:t> 2024</a:t>
            </a:r>
            <a:endParaRPr lang="en-US" sz="4400" i="1" dirty="0">
              <a:solidFill>
                <a:srgbClr val="08023F"/>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4725800F-02CA-4FA4-8AF1-47C844DFF7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127132" y="1819916"/>
            <a:ext cx="2376135" cy="1834375"/>
          </a:xfrm>
          <a:prstGeom prst="rect">
            <a:avLst/>
          </a:prstGeom>
        </p:spPr>
      </p:pic>
    </p:spTree>
    <p:extLst>
      <p:ext uri="{BB962C8B-B14F-4D97-AF65-F5344CB8AC3E}">
        <p14:creationId xmlns:p14="http://schemas.microsoft.com/office/powerpoint/2010/main" val="3218314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8023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42" r:id="rId1"/>
    <p:sldLayoutId id="2147484044" r:id="rId2"/>
    <p:sldLayoutId id="2147484093" r:id="rId3"/>
    <p:sldLayoutId id="2147484091" r:id="rId4"/>
    <p:sldLayoutId id="2147484051" r:id="rId5"/>
    <p:sldLayoutId id="2147484104" r:id="rId6"/>
    <p:sldLayoutId id="2147484092" r:id="rId7"/>
    <p:sldLayoutId id="2147484094" r:id="rId8"/>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31675933"/>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jpg"/><Relationship Id="rId1" Type="http://schemas.openxmlformats.org/officeDocument/2006/relationships/slideLayout" Target="../slideLayouts/slideLayout12.xml"/><Relationship Id="rId6" Type="http://schemas.openxmlformats.org/officeDocument/2006/relationships/image" Target="../media/image58.jpg"/><Relationship Id="rId11" Type="http://schemas.openxmlformats.org/officeDocument/2006/relationships/image" Target="../media/image63.png"/><Relationship Id="rId5" Type="http://schemas.openxmlformats.org/officeDocument/2006/relationships/image" Target="../media/image57.jpg"/><Relationship Id="rId15" Type="http://schemas.openxmlformats.org/officeDocument/2006/relationships/image" Target="../media/image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image" Target="../media/image7.png"/><Relationship Id="rId3" Type="http://schemas.openxmlformats.org/officeDocument/2006/relationships/image" Target="../media/image68.svg"/><Relationship Id="rId7" Type="http://schemas.openxmlformats.org/officeDocument/2006/relationships/image" Target="../media/image72.svg"/><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image" Target="../media/image67.png"/><Relationship Id="rId16"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5" Type="http://schemas.openxmlformats.org/officeDocument/2006/relationships/image" Target="../media/image8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 Id="rId1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app.powerbi.com/groups/me/apps/37f8b364-604a-40d5-95fd-c47ba4127c73/reports/f3402a51-6b9b-4f4c-85c9-b05a35d56186/ReportSection1efa9894db0b717aa4b3?ctid=387bdb2e-97f9-457a-9746-95e89c4d3ac9&amp;experience=power-bi"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18" Type="http://schemas.openxmlformats.org/officeDocument/2006/relationships/image" Target="../media/image102.png"/><Relationship Id="rId3" Type="http://schemas.openxmlformats.org/officeDocument/2006/relationships/image" Target="../media/image87.svg"/><Relationship Id="rId7" Type="http://schemas.openxmlformats.org/officeDocument/2006/relationships/image" Target="../media/image91.svg"/><Relationship Id="rId12" Type="http://schemas.openxmlformats.org/officeDocument/2006/relationships/image" Target="../media/image96.png"/><Relationship Id="rId17" Type="http://schemas.openxmlformats.org/officeDocument/2006/relationships/image" Target="../media/image101.sv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svg"/><Relationship Id="rId15" Type="http://schemas.openxmlformats.org/officeDocument/2006/relationships/image" Target="../media/image99.svg"/><Relationship Id="rId10" Type="http://schemas.openxmlformats.org/officeDocument/2006/relationships/image" Target="../media/image94.png"/><Relationship Id="rId19" Type="http://schemas.openxmlformats.org/officeDocument/2006/relationships/image" Target="../media/image103.sv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4.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Sachin.Manjhi@theNeoStats.com"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7.png"/><Relationship Id="rId2" Type="http://schemas.openxmlformats.org/officeDocument/2006/relationships/diagramData" Target="../diagrams/data1.xml"/><Relationship Id="rId16" Type="http://schemas.openxmlformats.org/officeDocument/2006/relationships/image" Target="../media/image22.svg"/><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image" Target="../media/image17.png"/><Relationship Id="rId5" Type="http://schemas.openxmlformats.org/officeDocument/2006/relationships/diagramColors" Target="../diagrams/colors1.xml"/><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diagramQuickStyle" Target="../diagrams/quickStyle1.xml"/><Relationship Id="rId9" Type="http://schemas.openxmlformats.org/officeDocument/2006/relationships/image" Target="../media/image15.png"/><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9.png"/><Relationship Id="rId3" Type="http://schemas.openxmlformats.org/officeDocument/2006/relationships/hyperlink" Target="https://pixabay.com/en/database-data-computer-network-1954920/" TargetMode="External"/><Relationship Id="rId7" Type="http://schemas.openxmlformats.org/officeDocument/2006/relationships/hyperlink" Target="https://www.pngall.com/cybersecurity-png/" TargetMode="External"/><Relationship Id="rId12" Type="http://schemas.openxmlformats.org/officeDocument/2006/relationships/hyperlink" Target="https://www.marketing-analitico.com/pln/diferencias-email-marketing-automation/" TargetMode="External"/><Relationship Id="rId2" Type="http://schemas.openxmlformats.org/officeDocument/2006/relationships/image" Target="../media/image23.jp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28.jpg"/><Relationship Id="rId5" Type="http://schemas.openxmlformats.org/officeDocument/2006/relationships/hyperlink" Target="https://www.electronics-lab.com/tektronix-affordable-data-streaming-visualization-service/hero-dashboards/" TargetMode="External"/><Relationship Id="rId15" Type="http://schemas.openxmlformats.org/officeDocument/2006/relationships/image" Target="../media/image7.png"/><Relationship Id="rId10" Type="http://schemas.openxmlformats.org/officeDocument/2006/relationships/hyperlink" Target="https://technofaq.org/posts/2021/03/how-to-promote-digital-transformation-in-the-workplace/" TargetMode="External"/><Relationship Id="rId4" Type="http://schemas.openxmlformats.org/officeDocument/2006/relationships/image" Target="../media/image24.jpg"/><Relationship Id="rId9" Type="http://schemas.openxmlformats.org/officeDocument/2006/relationships/image" Target="../media/image27.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een and white logo&#10;&#10;Description automatically generated">
            <a:extLst>
              <a:ext uri="{FF2B5EF4-FFF2-40B4-BE49-F238E27FC236}">
                <a16:creationId xmlns:a16="http://schemas.microsoft.com/office/drawing/2014/main" id="{2E1D91A2-88D3-6C2D-6F12-4D31AB1F4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2997409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11865184" cy="598305"/>
          </a:xfrm>
        </p:spPr>
        <p:txBody>
          <a:bodyPr/>
          <a:lstStyle/>
          <a:p>
            <a:r>
              <a:rPr lang="en-IN" b="1" dirty="0">
                <a:latin typeface="+mn-lt"/>
              </a:rPr>
              <a:t>What can Generative AI do – For Business ?</a:t>
            </a:r>
          </a:p>
        </p:txBody>
      </p:sp>
      <p:sp>
        <p:nvSpPr>
          <p:cNvPr id="3" name="Rectangle: Rounded Corners 2">
            <a:extLst>
              <a:ext uri="{FF2B5EF4-FFF2-40B4-BE49-F238E27FC236}">
                <a16:creationId xmlns:a16="http://schemas.microsoft.com/office/drawing/2014/main" id="{7A3908BC-C889-DB1A-6372-78AB5DA308F3}"/>
              </a:ext>
            </a:extLst>
          </p:cNvPr>
          <p:cNvSpPr/>
          <p:nvPr/>
        </p:nvSpPr>
        <p:spPr>
          <a:xfrm>
            <a:off x="1546698" y="2212166"/>
            <a:ext cx="2227634" cy="133268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Document Summarization</a:t>
            </a:r>
          </a:p>
        </p:txBody>
      </p:sp>
      <p:sp>
        <p:nvSpPr>
          <p:cNvPr id="5" name="Rectangle: Rounded Corners 4">
            <a:extLst>
              <a:ext uri="{FF2B5EF4-FFF2-40B4-BE49-F238E27FC236}">
                <a16:creationId xmlns:a16="http://schemas.microsoft.com/office/drawing/2014/main" id="{DE7CAE1A-8079-03C0-8C79-730034CCCD36}"/>
              </a:ext>
            </a:extLst>
          </p:cNvPr>
          <p:cNvSpPr/>
          <p:nvPr/>
        </p:nvSpPr>
        <p:spPr>
          <a:xfrm>
            <a:off x="4510392" y="2212166"/>
            <a:ext cx="2227634" cy="133268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Code Generation</a:t>
            </a:r>
          </a:p>
        </p:txBody>
      </p:sp>
      <p:sp>
        <p:nvSpPr>
          <p:cNvPr id="7" name="Rectangle: Rounded Corners 6">
            <a:extLst>
              <a:ext uri="{FF2B5EF4-FFF2-40B4-BE49-F238E27FC236}">
                <a16:creationId xmlns:a16="http://schemas.microsoft.com/office/drawing/2014/main" id="{AB8C4006-DF71-6621-81CF-6FABF7AB6DA9}"/>
              </a:ext>
            </a:extLst>
          </p:cNvPr>
          <p:cNvSpPr/>
          <p:nvPr/>
        </p:nvSpPr>
        <p:spPr>
          <a:xfrm>
            <a:off x="7474086" y="2234053"/>
            <a:ext cx="2227634" cy="133268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Chatbot /</a:t>
            </a:r>
          </a:p>
          <a:p>
            <a:pPr algn="ctr"/>
            <a:r>
              <a:rPr lang="en-IN" dirty="0"/>
              <a:t> Q&amp;A</a:t>
            </a:r>
          </a:p>
        </p:txBody>
      </p:sp>
      <p:sp>
        <p:nvSpPr>
          <p:cNvPr id="8" name="Rectangle: Rounded Corners 7">
            <a:extLst>
              <a:ext uri="{FF2B5EF4-FFF2-40B4-BE49-F238E27FC236}">
                <a16:creationId xmlns:a16="http://schemas.microsoft.com/office/drawing/2014/main" id="{ED52D536-E815-817C-74C6-21D58F068C06}"/>
              </a:ext>
            </a:extLst>
          </p:cNvPr>
          <p:cNvSpPr/>
          <p:nvPr/>
        </p:nvSpPr>
        <p:spPr>
          <a:xfrm>
            <a:off x="10437780" y="2212166"/>
            <a:ext cx="2227634" cy="133268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Language </a:t>
            </a:r>
          </a:p>
          <a:p>
            <a:pPr algn="ctr"/>
            <a:r>
              <a:rPr lang="en-IN" dirty="0"/>
              <a:t>Translation</a:t>
            </a:r>
          </a:p>
        </p:txBody>
      </p:sp>
      <p:sp>
        <p:nvSpPr>
          <p:cNvPr id="10" name="Rectangle: Rounded Corners 9">
            <a:extLst>
              <a:ext uri="{FF2B5EF4-FFF2-40B4-BE49-F238E27FC236}">
                <a16:creationId xmlns:a16="http://schemas.microsoft.com/office/drawing/2014/main" id="{7D56D839-7AB4-A3D9-E891-0876B448A77A}"/>
              </a:ext>
            </a:extLst>
          </p:cNvPr>
          <p:cNvSpPr/>
          <p:nvPr/>
        </p:nvSpPr>
        <p:spPr>
          <a:xfrm>
            <a:off x="1546698" y="3961616"/>
            <a:ext cx="2227634" cy="133268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Image Generation</a:t>
            </a:r>
          </a:p>
        </p:txBody>
      </p:sp>
      <p:sp>
        <p:nvSpPr>
          <p:cNvPr id="11" name="Rectangle: Rounded Corners 10">
            <a:extLst>
              <a:ext uri="{FF2B5EF4-FFF2-40B4-BE49-F238E27FC236}">
                <a16:creationId xmlns:a16="http://schemas.microsoft.com/office/drawing/2014/main" id="{B3D65DFA-38C3-907F-15B4-A5D2E09FB867}"/>
              </a:ext>
            </a:extLst>
          </p:cNvPr>
          <p:cNvSpPr/>
          <p:nvPr/>
        </p:nvSpPr>
        <p:spPr>
          <a:xfrm>
            <a:off x="4510392" y="3961616"/>
            <a:ext cx="2227634" cy="133268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Image Identification</a:t>
            </a:r>
          </a:p>
        </p:txBody>
      </p:sp>
      <p:sp>
        <p:nvSpPr>
          <p:cNvPr id="12" name="Rectangle: Rounded Corners 11">
            <a:extLst>
              <a:ext uri="{FF2B5EF4-FFF2-40B4-BE49-F238E27FC236}">
                <a16:creationId xmlns:a16="http://schemas.microsoft.com/office/drawing/2014/main" id="{D12E48F6-4873-D87F-EA7B-29F61F740576}"/>
              </a:ext>
            </a:extLst>
          </p:cNvPr>
          <p:cNvSpPr/>
          <p:nvPr/>
        </p:nvSpPr>
        <p:spPr>
          <a:xfrm>
            <a:off x="7474086" y="3961616"/>
            <a:ext cx="2227634" cy="133268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Face Recognition</a:t>
            </a:r>
          </a:p>
        </p:txBody>
      </p:sp>
      <p:sp>
        <p:nvSpPr>
          <p:cNvPr id="13" name="Rectangle: Rounded Corners 12">
            <a:extLst>
              <a:ext uri="{FF2B5EF4-FFF2-40B4-BE49-F238E27FC236}">
                <a16:creationId xmlns:a16="http://schemas.microsoft.com/office/drawing/2014/main" id="{753A79E1-B38B-4497-63AE-3321793FE735}"/>
              </a:ext>
            </a:extLst>
          </p:cNvPr>
          <p:cNvSpPr/>
          <p:nvPr/>
        </p:nvSpPr>
        <p:spPr>
          <a:xfrm>
            <a:off x="10437780" y="3961616"/>
            <a:ext cx="2227634" cy="133268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Optical Character Recognition </a:t>
            </a:r>
          </a:p>
        </p:txBody>
      </p:sp>
      <p:sp>
        <p:nvSpPr>
          <p:cNvPr id="14" name="Rectangle: Rounded Corners 13">
            <a:extLst>
              <a:ext uri="{FF2B5EF4-FFF2-40B4-BE49-F238E27FC236}">
                <a16:creationId xmlns:a16="http://schemas.microsoft.com/office/drawing/2014/main" id="{13013BD5-8953-9FC1-A0A9-E127D1F86887}"/>
              </a:ext>
            </a:extLst>
          </p:cNvPr>
          <p:cNvSpPr/>
          <p:nvPr/>
        </p:nvSpPr>
        <p:spPr>
          <a:xfrm>
            <a:off x="1546698" y="5711066"/>
            <a:ext cx="2227634" cy="1332689"/>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Voice Generation</a:t>
            </a:r>
          </a:p>
        </p:txBody>
      </p:sp>
      <p:sp>
        <p:nvSpPr>
          <p:cNvPr id="15" name="Rectangle: Rounded Corners 14">
            <a:extLst>
              <a:ext uri="{FF2B5EF4-FFF2-40B4-BE49-F238E27FC236}">
                <a16:creationId xmlns:a16="http://schemas.microsoft.com/office/drawing/2014/main" id="{8CA97F83-1909-676D-B677-E550D8EE3B1A}"/>
              </a:ext>
            </a:extLst>
          </p:cNvPr>
          <p:cNvSpPr/>
          <p:nvPr/>
        </p:nvSpPr>
        <p:spPr>
          <a:xfrm>
            <a:off x="4510392" y="5711066"/>
            <a:ext cx="2227634" cy="1332689"/>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Speech to Text</a:t>
            </a:r>
          </a:p>
        </p:txBody>
      </p:sp>
      <p:sp>
        <p:nvSpPr>
          <p:cNvPr id="16" name="Rectangle: Rounded Corners 15">
            <a:extLst>
              <a:ext uri="{FF2B5EF4-FFF2-40B4-BE49-F238E27FC236}">
                <a16:creationId xmlns:a16="http://schemas.microsoft.com/office/drawing/2014/main" id="{543A574A-B04F-BA0A-D574-0287E476C937}"/>
              </a:ext>
            </a:extLst>
          </p:cNvPr>
          <p:cNvSpPr/>
          <p:nvPr/>
        </p:nvSpPr>
        <p:spPr>
          <a:xfrm>
            <a:off x="7474086" y="5711066"/>
            <a:ext cx="2227634" cy="1332689"/>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Identification of Profane words</a:t>
            </a:r>
          </a:p>
        </p:txBody>
      </p:sp>
      <p:sp>
        <p:nvSpPr>
          <p:cNvPr id="17" name="Rectangle: Rounded Corners 16">
            <a:extLst>
              <a:ext uri="{FF2B5EF4-FFF2-40B4-BE49-F238E27FC236}">
                <a16:creationId xmlns:a16="http://schemas.microsoft.com/office/drawing/2014/main" id="{780E9F30-C6B7-2CEC-D7BA-6CD247AC67C6}"/>
              </a:ext>
            </a:extLst>
          </p:cNvPr>
          <p:cNvSpPr/>
          <p:nvPr/>
        </p:nvSpPr>
        <p:spPr>
          <a:xfrm>
            <a:off x="10437780" y="5711066"/>
            <a:ext cx="2227634" cy="1332689"/>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Sentiment Analysis</a:t>
            </a:r>
          </a:p>
        </p:txBody>
      </p:sp>
      <p:pic>
        <p:nvPicPr>
          <p:cNvPr id="9" name="Picture 8" descr="A green and white logo&#10;&#10;Description automatically generated">
            <a:extLst>
              <a:ext uri="{FF2B5EF4-FFF2-40B4-BE49-F238E27FC236}">
                <a16:creationId xmlns:a16="http://schemas.microsoft.com/office/drawing/2014/main" id="{0D8616A2-161C-F5DC-EAE0-4F41F9175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264300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66051"/>
            <a:ext cx="6065264" cy="598305"/>
          </a:xfrm>
        </p:spPr>
        <p:txBody>
          <a:bodyPr/>
          <a:lstStyle/>
          <a:p>
            <a:r>
              <a:rPr lang="en-IN" b="1" dirty="0">
                <a:latin typeface="+mn-lt"/>
              </a:rPr>
              <a:t>What is Generative AI ?</a:t>
            </a:r>
          </a:p>
        </p:txBody>
      </p:sp>
      <p:pic>
        <p:nvPicPr>
          <p:cNvPr id="2" name="Picture 1" descr="A green and white logo&#10;&#10;Description automatically generated">
            <a:extLst>
              <a:ext uri="{FF2B5EF4-FFF2-40B4-BE49-F238E27FC236}">
                <a16:creationId xmlns:a16="http://schemas.microsoft.com/office/drawing/2014/main" id="{B8DEE8BC-4CE3-E2CC-D306-95449F9B9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343978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66051"/>
            <a:ext cx="6065264" cy="598305"/>
          </a:xfrm>
        </p:spPr>
        <p:txBody>
          <a:bodyPr/>
          <a:lstStyle/>
          <a:p>
            <a:r>
              <a:rPr lang="en-IN" b="1" dirty="0">
                <a:latin typeface="+mn-lt"/>
              </a:rPr>
              <a:t>What is Generative AI ?</a:t>
            </a:r>
          </a:p>
        </p:txBody>
      </p:sp>
      <p:sp>
        <p:nvSpPr>
          <p:cNvPr id="3" name="TextBox 2">
            <a:extLst>
              <a:ext uri="{FF2B5EF4-FFF2-40B4-BE49-F238E27FC236}">
                <a16:creationId xmlns:a16="http://schemas.microsoft.com/office/drawing/2014/main" id="{0EEA6F64-0A70-A111-0F29-DAF1C091EC2A}"/>
              </a:ext>
            </a:extLst>
          </p:cNvPr>
          <p:cNvSpPr txBox="1"/>
          <p:nvPr/>
        </p:nvSpPr>
        <p:spPr>
          <a:xfrm>
            <a:off x="800230" y="1952669"/>
            <a:ext cx="13125631" cy="5432256"/>
          </a:xfrm>
          <a:prstGeom prst="rect">
            <a:avLst/>
          </a:prstGeom>
          <a:noFill/>
        </p:spPr>
        <p:txBody>
          <a:bodyPr wrap="square">
            <a:spAutoFit/>
          </a:bodyPr>
          <a:lstStyle/>
          <a:p>
            <a:pPr marL="342900" indent="-342900">
              <a:buFont typeface="Wingdings" panose="05000000000000000000" pitchFamily="2" charset="2"/>
              <a:buChar char="§"/>
            </a:pPr>
            <a:r>
              <a:rPr lang="en-US" sz="2400" b="1" i="0" u="none" strike="noStrike" dirty="0">
                <a:effectLst/>
                <a:latin typeface="Verdana" panose="020B0604030504040204" pitchFamily="34" charset="0"/>
              </a:rPr>
              <a:t>Generative AI</a:t>
            </a:r>
            <a:r>
              <a:rPr lang="en-US" sz="2400" b="1" i="0" dirty="0">
                <a:effectLst/>
                <a:latin typeface="Verdana" panose="020B0604030504040204" pitchFamily="34" charset="0"/>
              </a:rPr>
              <a:t> models are deep learning </a:t>
            </a:r>
            <a:r>
              <a:rPr lang="en-US" sz="2400" b="1" i="0" u="none" strike="noStrike" dirty="0">
                <a:effectLst/>
                <a:latin typeface="Verdana" panose="020B0604030504040204" pitchFamily="34" charset="0"/>
              </a:rPr>
              <a:t>models </a:t>
            </a:r>
            <a:r>
              <a:rPr lang="en-US" sz="2400" b="1" i="0" dirty="0">
                <a:effectLst/>
                <a:latin typeface="Verdana" panose="020B0604030504040204" pitchFamily="34" charset="0"/>
              </a:rPr>
              <a:t>that generate a variety of (unstructured and new) outputs based on massive training datasets and prompts from users. </a:t>
            </a:r>
          </a:p>
          <a:p>
            <a:pPr marL="342900" indent="-342900">
              <a:buFont typeface="Wingdings" panose="05000000000000000000" pitchFamily="2" charset="2"/>
              <a:buChar char="§"/>
            </a:pPr>
            <a:endParaRPr lang="en-US" sz="2400" dirty="0">
              <a:latin typeface="Verdana" panose="020B0604030504040204" pitchFamily="34" charset="0"/>
            </a:endParaRPr>
          </a:p>
          <a:p>
            <a:pPr marL="342900" indent="-342900">
              <a:buFont typeface="Wingdings" panose="05000000000000000000" pitchFamily="2" charset="2"/>
              <a:buChar char="§"/>
            </a:pPr>
            <a:endParaRPr lang="en-US" sz="2400" dirty="0">
              <a:latin typeface="Verdana" panose="020B0604030504040204" pitchFamily="34" charset="0"/>
            </a:endParaRPr>
          </a:p>
          <a:p>
            <a:pPr marL="342900" indent="-342900">
              <a:buFont typeface="Wingdings" panose="05000000000000000000" pitchFamily="2" charset="2"/>
              <a:buChar char="§"/>
            </a:pPr>
            <a:r>
              <a:rPr lang="en-US" sz="2400" dirty="0">
                <a:latin typeface="Verdana" panose="020B0604030504040204" pitchFamily="34" charset="0"/>
              </a:rPr>
              <a:t>G</a:t>
            </a:r>
            <a:r>
              <a:rPr lang="en-US" sz="2400" b="0" i="0" dirty="0">
                <a:effectLst/>
                <a:latin typeface="Verdana" panose="020B0604030504040204" pitchFamily="34" charset="0"/>
              </a:rPr>
              <a:t>enerative AI model can:</a:t>
            </a:r>
          </a:p>
          <a:p>
            <a:pPr marL="800100" lvl="1" indent="-342900">
              <a:spcBef>
                <a:spcPts val="600"/>
              </a:spcBef>
              <a:buFont typeface="Wingdings" panose="05000000000000000000" pitchFamily="2" charset="2"/>
              <a:buChar char="§"/>
            </a:pPr>
            <a:r>
              <a:rPr lang="en-US" sz="2400" b="0" i="0" dirty="0">
                <a:effectLst/>
                <a:latin typeface="Verdana" panose="020B0604030504040204" pitchFamily="34" charset="0"/>
              </a:rPr>
              <a:t>generate or summarize text</a:t>
            </a:r>
          </a:p>
          <a:p>
            <a:pPr marL="800100" lvl="1" indent="-342900">
              <a:spcBef>
                <a:spcPts val="600"/>
              </a:spcBef>
              <a:buFont typeface="Wingdings" panose="05000000000000000000" pitchFamily="2" charset="2"/>
              <a:buChar char="§"/>
            </a:pPr>
            <a:r>
              <a:rPr lang="en-US" sz="2400" b="0" i="0" dirty="0">
                <a:effectLst/>
                <a:latin typeface="Verdana" panose="020B0604030504040204" pitchFamily="34" charset="0"/>
              </a:rPr>
              <a:t>translate text into image outputs and vice-versa</a:t>
            </a:r>
          </a:p>
          <a:p>
            <a:pPr marL="800100" lvl="1" indent="-342900">
              <a:spcBef>
                <a:spcPts val="600"/>
              </a:spcBef>
              <a:buFont typeface="Wingdings" panose="05000000000000000000" pitchFamily="2" charset="2"/>
              <a:buChar char="§"/>
            </a:pPr>
            <a:r>
              <a:rPr lang="en-US" sz="2400" b="0" i="0" dirty="0">
                <a:effectLst/>
                <a:latin typeface="Verdana" panose="020B0604030504040204" pitchFamily="34" charset="0"/>
              </a:rPr>
              <a:t>synthesize speech and audio</a:t>
            </a:r>
          </a:p>
          <a:p>
            <a:pPr marL="800100" lvl="1" indent="-342900">
              <a:spcBef>
                <a:spcPts val="600"/>
              </a:spcBef>
              <a:buFont typeface="Wingdings" panose="05000000000000000000" pitchFamily="2" charset="2"/>
              <a:buChar char="§"/>
            </a:pPr>
            <a:r>
              <a:rPr lang="en-US" sz="2400" b="0" i="0" dirty="0">
                <a:effectLst/>
                <a:latin typeface="Verdana" panose="020B0604030504040204" pitchFamily="34" charset="0"/>
              </a:rPr>
              <a:t>create original video content</a:t>
            </a:r>
          </a:p>
          <a:p>
            <a:pPr marL="800100" lvl="1" indent="-342900">
              <a:spcBef>
                <a:spcPts val="600"/>
              </a:spcBef>
              <a:buFont typeface="Wingdings" panose="05000000000000000000" pitchFamily="2" charset="2"/>
              <a:buChar char="§"/>
            </a:pPr>
            <a:r>
              <a:rPr lang="en-US" sz="2400" b="0" i="0" dirty="0">
                <a:effectLst/>
                <a:latin typeface="Verdana" panose="020B0604030504040204" pitchFamily="34" charset="0"/>
              </a:rPr>
              <a:t>generate synthetic data</a:t>
            </a:r>
          </a:p>
          <a:p>
            <a:pPr marL="800100" lvl="1" indent="-342900">
              <a:spcBef>
                <a:spcPts val="600"/>
              </a:spcBef>
              <a:buFont typeface="Wingdings" panose="05000000000000000000" pitchFamily="2" charset="2"/>
              <a:buChar char="§"/>
            </a:pPr>
            <a:r>
              <a:rPr lang="en-US" sz="2400" dirty="0">
                <a:latin typeface="Verdana" panose="020B0604030504040204" pitchFamily="34" charset="0"/>
              </a:rPr>
              <a:t>generate code </a:t>
            </a:r>
          </a:p>
          <a:p>
            <a:pPr marL="800100" lvl="1" indent="-342900">
              <a:spcBef>
                <a:spcPts val="600"/>
              </a:spcBef>
              <a:buFont typeface="Wingdings" panose="05000000000000000000" pitchFamily="2" charset="2"/>
              <a:buChar char="§"/>
            </a:pPr>
            <a:r>
              <a:rPr lang="en-US" sz="2400" dirty="0">
                <a:latin typeface="Verdana" panose="020B0604030504040204" pitchFamily="34" charset="0"/>
              </a:rPr>
              <a:t>and much more …</a:t>
            </a:r>
          </a:p>
        </p:txBody>
      </p:sp>
      <p:pic>
        <p:nvPicPr>
          <p:cNvPr id="5" name="Picture 4" descr="A green and white logo&#10;&#10;Description automatically generated">
            <a:extLst>
              <a:ext uri="{FF2B5EF4-FFF2-40B4-BE49-F238E27FC236}">
                <a16:creationId xmlns:a16="http://schemas.microsoft.com/office/drawing/2014/main" id="{9D3B918B-0271-53D2-706B-8F7664650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274847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66051"/>
            <a:ext cx="6065264" cy="598305"/>
          </a:xfrm>
        </p:spPr>
        <p:txBody>
          <a:bodyPr/>
          <a:lstStyle/>
          <a:p>
            <a:r>
              <a:rPr lang="en-IN" b="1" dirty="0">
                <a:latin typeface="+mn-lt"/>
              </a:rPr>
              <a:t>What is Generative AI ?</a:t>
            </a:r>
          </a:p>
        </p:txBody>
      </p:sp>
      <p:sp>
        <p:nvSpPr>
          <p:cNvPr id="3" name="TextBox 2">
            <a:extLst>
              <a:ext uri="{FF2B5EF4-FFF2-40B4-BE49-F238E27FC236}">
                <a16:creationId xmlns:a16="http://schemas.microsoft.com/office/drawing/2014/main" id="{0EEA6F64-0A70-A111-0F29-DAF1C091EC2A}"/>
              </a:ext>
            </a:extLst>
          </p:cNvPr>
          <p:cNvSpPr txBox="1"/>
          <p:nvPr/>
        </p:nvSpPr>
        <p:spPr>
          <a:xfrm>
            <a:off x="800230" y="1952669"/>
            <a:ext cx="13125631" cy="6771084"/>
          </a:xfrm>
          <a:prstGeom prst="rect">
            <a:avLst/>
          </a:prstGeom>
          <a:noFill/>
        </p:spPr>
        <p:txBody>
          <a:bodyPr wrap="square">
            <a:spAutoFit/>
          </a:bodyPr>
          <a:lstStyle/>
          <a:p>
            <a:r>
              <a:rPr lang="en-US" sz="2400" b="1" i="0" u="none" strike="noStrike" dirty="0">
                <a:effectLst/>
                <a:latin typeface="Verdana" panose="020B0604030504040204" pitchFamily="34" charset="0"/>
              </a:rPr>
              <a:t>Types of Generative AI Models</a:t>
            </a:r>
          </a:p>
          <a:p>
            <a:pPr marL="342900" indent="-342900">
              <a:buFont typeface="Wingdings" panose="05000000000000000000" pitchFamily="2" charset="2"/>
              <a:buChar char="§"/>
            </a:pPr>
            <a:endParaRPr lang="en-US" sz="2400" b="1" dirty="0">
              <a:latin typeface="Verdana" panose="020B0604030504040204" pitchFamily="34" charset="0"/>
            </a:endParaRPr>
          </a:p>
          <a:p>
            <a:pPr marL="285750" indent="-285750">
              <a:spcBef>
                <a:spcPts val="600"/>
              </a:spcBef>
              <a:spcAft>
                <a:spcPts val="600"/>
              </a:spcAft>
              <a:buFont typeface="Arial" panose="020B0604020202020204" pitchFamily="34" charset="0"/>
              <a:buChar char="•"/>
            </a:pPr>
            <a:r>
              <a:rPr lang="en-US" sz="2400" dirty="0">
                <a:latin typeface="Verdana" panose="020B0604030504040204" pitchFamily="34" charset="0"/>
                <a:ea typeface="Verdana" panose="020B0604030504040204" pitchFamily="34" charset="0"/>
              </a:rPr>
              <a:t>Generative Adversarial Networks (GANs) – good for image generation </a:t>
            </a:r>
          </a:p>
          <a:p>
            <a:pPr marL="285750" indent="-285750">
              <a:spcBef>
                <a:spcPts val="600"/>
              </a:spcBef>
              <a:spcAft>
                <a:spcPts val="600"/>
              </a:spcAft>
              <a:buFont typeface="Arial" panose="020B0604020202020204" pitchFamily="34" charset="0"/>
              <a:buChar char="•"/>
            </a:pPr>
            <a:endParaRPr lang="en-US" sz="2400" dirty="0">
              <a:latin typeface="Verdana" panose="020B0604030504040204" pitchFamily="34" charset="0"/>
              <a:ea typeface="Verdana" panose="020B0604030504040204" pitchFamily="34" charset="0"/>
            </a:endParaRPr>
          </a:p>
          <a:p>
            <a:pPr marL="285750" indent="-285750">
              <a:spcBef>
                <a:spcPts val="600"/>
              </a:spcBef>
              <a:spcAft>
                <a:spcPts val="600"/>
              </a:spcAft>
              <a:buFont typeface="Arial" panose="020B0604020202020204" pitchFamily="34" charset="0"/>
              <a:buChar char="•"/>
            </a:pPr>
            <a:r>
              <a:rPr lang="en-US" sz="2400" dirty="0">
                <a:latin typeface="Verdana" panose="020B0604030504040204" pitchFamily="34" charset="0"/>
                <a:ea typeface="Verdana" panose="020B0604030504040204" pitchFamily="34" charset="0"/>
              </a:rPr>
              <a:t>Variational Autoencoders (VAEs) – good for text generation, classification, translation.</a:t>
            </a:r>
          </a:p>
          <a:p>
            <a:pPr marL="285750" indent="-285750">
              <a:spcBef>
                <a:spcPts val="600"/>
              </a:spcBef>
              <a:spcAft>
                <a:spcPts val="600"/>
              </a:spcAft>
              <a:buFont typeface="Arial" panose="020B0604020202020204" pitchFamily="34" charset="0"/>
              <a:buChar char="•"/>
            </a:pPr>
            <a:endParaRPr lang="en-US" sz="2400" dirty="0">
              <a:latin typeface="Verdana" panose="020B0604030504040204" pitchFamily="34" charset="0"/>
              <a:ea typeface="Verdana" panose="020B0604030504040204" pitchFamily="34" charset="0"/>
            </a:endParaRPr>
          </a:p>
          <a:p>
            <a:pPr marL="285750" indent="-285750">
              <a:spcBef>
                <a:spcPts val="600"/>
              </a:spcBef>
              <a:spcAft>
                <a:spcPts val="600"/>
              </a:spcAft>
              <a:buFont typeface="Arial" panose="020B0604020202020204" pitchFamily="34" charset="0"/>
              <a:buChar char="•"/>
            </a:pPr>
            <a:r>
              <a:rPr lang="en-US" sz="2400" dirty="0">
                <a:latin typeface="Verdana" panose="020B0604030504040204" pitchFamily="34" charset="0"/>
                <a:ea typeface="Verdana" panose="020B0604030504040204" pitchFamily="34" charset="0"/>
              </a:rPr>
              <a:t>Autoregressive Models – sequential data like text or voice </a:t>
            </a:r>
          </a:p>
          <a:p>
            <a:pPr marL="285750" indent="-285750">
              <a:spcBef>
                <a:spcPts val="600"/>
              </a:spcBef>
              <a:spcAft>
                <a:spcPts val="600"/>
              </a:spcAft>
              <a:buFont typeface="Arial" panose="020B0604020202020204" pitchFamily="34" charset="0"/>
              <a:buChar char="•"/>
            </a:pPr>
            <a:endParaRPr lang="en-US" sz="2400" dirty="0">
              <a:latin typeface="Verdana" panose="020B0604030504040204" pitchFamily="34" charset="0"/>
              <a:ea typeface="Verdana" panose="020B0604030504040204" pitchFamily="34" charset="0"/>
            </a:endParaRPr>
          </a:p>
          <a:p>
            <a:pPr marL="285750" indent="-285750">
              <a:spcBef>
                <a:spcPts val="600"/>
              </a:spcBef>
              <a:spcAft>
                <a:spcPts val="600"/>
              </a:spcAft>
              <a:buFont typeface="Arial" panose="020B0604020202020204" pitchFamily="34" charset="0"/>
              <a:buChar char="•"/>
            </a:pPr>
            <a:r>
              <a:rPr lang="en-US" sz="2400" dirty="0">
                <a:latin typeface="Verdana" panose="020B0604030504040204" pitchFamily="34" charset="0"/>
                <a:ea typeface="Verdana" panose="020B0604030504040204" pitchFamily="34" charset="0"/>
              </a:rPr>
              <a:t>Transformers – with self-attention mechanism, well suited for all kinds of NLP tasks </a:t>
            </a:r>
          </a:p>
          <a:p>
            <a:pPr marL="342900" indent="-342900">
              <a:buFont typeface="Wingdings" panose="05000000000000000000" pitchFamily="2" charset="2"/>
              <a:buChar char="§"/>
            </a:pPr>
            <a:endParaRPr lang="en-US" sz="2000" b="1" i="0" u="none" strike="noStrike" dirty="0">
              <a:effectLst/>
              <a:latin typeface="Verdana" panose="020B0604030504040204" pitchFamily="34" charset="0"/>
            </a:endParaRPr>
          </a:p>
          <a:p>
            <a:pPr marL="342900" indent="-342900">
              <a:buFont typeface="Wingdings" panose="05000000000000000000" pitchFamily="2" charset="2"/>
              <a:buChar char="§"/>
            </a:pPr>
            <a:endParaRPr lang="en-US" sz="2000" b="1" dirty="0">
              <a:latin typeface="Verdana" panose="020B0604030504040204" pitchFamily="34" charset="0"/>
            </a:endParaRPr>
          </a:p>
          <a:p>
            <a:pPr marL="342900" indent="-342900">
              <a:buFont typeface="Wingdings" panose="05000000000000000000" pitchFamily="2" charset="2"/>
              <a:buChar char="§"/>
            </a:pPr>
            <a:endParaRPr lang="en-US" sz="2000" b="1" dirty="0">
              <a:latin typeface="Verdana" panose="020B0604030504040204" pitchFamily="34" charset="0"/>
            </a:endParaRPr>
          </a:p>
          <a:p>
            <a:pPr marL="342900" indent="-342900">
              <a:buFont typeface="Wingdings" panose="05000000000000000000" pitchFamily="2" charset="2"/>
              <a:buChar char="§"/>
            </a:pPr>
            <a:endParaRPr lang="en-US" sz="2000" b="1" dirty="0">
              <a:latin typeface="Verdana" panose="020B0604030504040204" pitchFamily="34" charset="0"/>
            </a:endParaRPr>
          </a:p>
          <a:p>
            <a:pPr marL="342900" indent="-342900">
              <a:buFont typeface="Wingdings" panose="05000000000000000000" pitchFamily="2" charset="2"/>
              <a:buChar char="§"/>
            </a:pPr>
            <a:endParaRPr lang="en-US" sz="2000" dirty="0">
              <a:latin typeface="Verdana" panose="020B0604030504040204" pitchFamily="34" charset="0"/>
            </a:endParaRPr>
          </a:p>
        </p:txBody>
      </p:sp>
      <p:pic>
        <p:nvPicPr>
          <p:cNvPr id="2" name="Picture 1" descr="A green and white logo&#10;&#10;Description automatically generated">
            <a:extLst>
              <a:ext uri="{FF2B5EF4-FFF2-40B4-BE49-F238E27FC236}">
                <a16:creationId xmlns:a16="http://schemas.microsoft.com/office/drawing/2014/main" id="{2D18BF3D-F4DD-18BA-0464-E46EE7D0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354403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66051"/>
            <a:ext cx="9018326" cy="598305"/>
          </a:xfrm>
        </p:spPr>
        <p:txBody>
          <a:bodyPr/>
          <a:lstStyle/>
          <a:p>
            <a:r>
              <a:rPr lang="en-IN" b="1" dirty="0">
                <a:latin typeface="+mn-lt"/>
              </a:rPr>
              <a:t>GenAI - Large Language Models</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2625726" cy="2585323"/>
          </a:xfrm>
        </p:spPr>
        <p:txBody>
          <a:bodyPr/>
          <a:lstStyle/>
          <a:p>
            <a:pPr marL="342900" indent="-342900">
              <a:buFont typeface="Arial" panose="020B0604020202020204" pitchFamily="34" charset="0"/>
              <a:buChar char="•"/>
            </a:pPr>
            <a:r>
              <a:rPr lang="en-US" sz="2400" b="1" i="1" dirty="0">
                <a:latin typeface="Verdana" panose="020B0604030504040204" pitchFamily="34" charset="0"/>
                <a:ea typeface="Verdana" panose="020B0604030504040204" pitchFamily="34" charset="0"/>
              </a:rPr>
              <a:t>Large language models </a:t>
            </a:r>
            <a:r>
              <a:rPr lang="en-US" sz="2400" dirty="0">
                <a:latin typeface="Verdana" panose="020B0604030504040204" pitchFamily="34" charset="0"/>
                <a:ea typeface="Verdana" panose="020B0604030504040204" pitchFamily="34" charset="0"/>
              </a:rPr>
              <a:t>fundamentally predict the next words (represented as numerical tokens) in sequence like auto-complete. </a:t>
            </a:r>
          </a:p>
          <a:p>
            <a:pPr marL="342900" indent="-342900">
              <a:buFont typeface="Arial" panose="020B0604020202020204" pitchFamily="34" charset="0"/>
              <a:buChar char="•"/>
            </a:pPr>
            <a:endParaRPr lang="en-US" sz="2400" dirty="0">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n-US" sz="2400" dirty="0">
                <a:latin typeface="Verdana" panose="020B0604030504040204" pitchFamily="34" charset="0"/>
                <a:ea typeface="Verdana" panose="020B0604030504040204" pitchFamily="34" charset="0"/>
              </a:rPr>
              <a:t>Words are tokenized into numbers and the model processes these “tokens” while dealing with context, nearness, and weights in the neural network and iterating on them as the model is trained</a:t>
            </a:r>
            <a:endParaRPr lang="en-IN" sz="2400" dirty="0">
              <a:latin typeface="Verdana" panose="020B0604030504040204" pitchFamily="34" charset="0"/>
              <a:ea typeface="Verdana" panose="020B0604030504040204" pitchFamily="34" charset="0"/>
            </a:endParaRPr>
          </a:p>
          <a:p>
            <a:endParaRPr lang="en-IN" dirty="0"/>
          </a:p>
        </p:txBody>
      </p:sp>
      <p:grpSp>
        <p:nvGrpSpPr>
          <p:cNvPr id="27" name="Group 26">
            <a:extLst>
              <a:ext uri="{FF2B5EF4-FFF2-40B4-BE49-F238E27FC236}">
                <a16:creationId xmlns:a16="http://schemas.microsoft.com/office/drawing/2014/main" id="{58C84F3E-3F4E-5254-FA9F-143983C4A99A}"/>
              </a:ext>
            </a:extLst>
          </p:cNvPr>
          <p:cNvGrpSpPr/>
          <p:nvPr/>
        </p:nvGrpSpPr>
        <p:grpSpPr>
          <a:xfrm>
            <a:off x="1583412" y="4617591"/>
            <a:ext cx="1860871" cy="2827954"/>
            <a:chOff x="1583412" y="4617591"/>
            <a:chExt cx="1860871" cy="2827954"/>
          </a:xfrm>
        </p:grpSpPr>
        <p:pic>
          <p:nvPicPr>
            <p:cNvPr id="3" name="Graphic 2" descr="Table outline">
              <a:extLst>
                <a:ext uri="{FF2B5EF4-FFF2-40B4-BE49-F238E27FC236}">
                  <a16:creationId xmlns:a16="http://schemas.microsoft.com/office/drawing/2014/main" id="{C856BF2B-4F75-438B-C9E0-1B007C5023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0391" y="4617591"/>
              <a:ext cx="820663" cy="695960"/>
            </a:xfrm>
            <a:prstGeom prst="rect">
              <a:avLst/>
            </a:prstGeom>
          </p:spPr>
        </p:pic>
        <p:pic>
          <p:nvPicPr>
            <p:cNvPr id="6" name="Graphic 5" descr="Images outline">
              <a:extLst>
                <a:ext uri="{FF2B5EF4-FFF2-40B4-BE49-F238E27FC236}">
                  <a16:creationId xmlns:a16="http://schemas.microsoft.com/office/drawing/2014/main" id="{EA0A6B74-33E8-5B8F-C064-EA51CA1A38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2460" y="6412866"/>
              <a:ext cx="735385" cy="623640"/>
            </a:xfrm>
            <a:prstGeom prst="rect">
              <a:avLst/>
            </a:prstGeom>
          </p:spPr>
        </p:pic>
        <p:pic>
          <p:nvPicPr>
            <p:cNvPr id="7" name="Graphic 6" descr="Radio microphone with solid fill">
              <a:extLst>
                <a:ext uri="{FF2B5EF4-FFF2-40B4-BE49-F238E27FC236}">
                  <a16:creationId xmlns:a16="http://schemas.microsoft.com/office/drawing/2014/main" id="{0C942725-52DD-8041-41E7-F8073A76F5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4904" y="6497190"/>
              <a:ext cx="536517" cy="454991"/>
            </a:xfrm>
            <a:prstGeom prst="rect">
              <a:avLst/>
            </a:prstGeom>
          </p:spPr>
        </p:pic>
        <p:pic>
          <p:nvPicPr>
            <p:cNvPr id="8" name="Graphic 7" descr="Document outline">
              <a:extLst>
                <a:ext uri="{FF2B5EF4-FFF2-40B4-BE49-F238E27FC236}">
                  <a16:creationId xmlns:a16="http://schemas.microsoft.com/office/drawing/2014/main" id="{0C679F61-59CF-5E66-03FC-1AE5B07092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21010" y="5431358"/>
              <a:ext cx="820663" cy="695960"/>
            </a:xfrm>
            <a:prstGeom prst="rect">
              <a:avLst/>
            </a:prstGeom>
          </p:spPr>
        </p:pic>
        <p:sp>
          <p:nvSpPr>
            <p:cNvPr id="9" name="TextBox 8">
              <a:extLst>
                <a:ext uri="{FF2B5EF4-FFF2-40B4-BE49-F238E27FC236}">
                  <a16:creationId xmlns:a16="http://schemas.microsoft.com/office/drawing/2014/main" id="{88706ECB-06F9-BC79-FC70-71E9D3B8A189}"/>
                </a:ext>
              </a:extLst>
            </p:cNvPr>
            <p:cNvSpPr txBox="1"/>
            <p:nvPr/>
          </p:nvSpPr>
          <p:spPr>
            <a:xfrm>
              <a:off x="1785713" y="5186258"/>
              <a:ext cx="1461812" cy="461665"/>
            </a:xfrm>
            <a:prstGeom prst="rect">
              <a:avLst/>
            </a:prstGeom>
            <a:noFill/>
          </p:spPr>
          <p:txBody>
            <a:bodyPr wrap="square" rtlCol="0">
              <a:spAutoFit/>
            </a:bodyPr>
            <a:lstStyle/>
            <a:p>
              <a:r>
                <a:rPr lang="en-IN" sz="1200" dirty="0"/>
                <a:t>Structured Data</a:t>
              </a:r>
            </a:p>
          </p:txBody>
        </p:sp>
        <p:sp>
          <p:nvSpPr>
            <p:cNvPr id="10" name="TextBox 9">
              <a:extLst>
                <a:ext uri="{FF2B5EF4-FFF2-40B4-BE49-F238E27FC236}">
                  <a16:creationId xmlns:a16="http://schemas.microsoft.com/office/drawing/2014/main" id="{D65B4334-86E3-EA86-0825-834B0B15DDFC}"/>
                </a:ext>
              </a:extLst>
            </p:cNvPr>
            <p:cNvSpPr txBox="1"/>
            <p:nvPr/>
          </p:nvSpPr>
          <p:spPr>
            <a:xfrm>
              <a:off x="1987259" y="6116020"/>
              <a:ext cx="1055959" cy="461665"/>
            </a:xfrm>
            <a:prstGeom prst="rect">
              <a:avLst/>
            </a:prstGeom>
            <a:noFill/>
          </p:spPr>
          <p:txBody>
            <a:bodyPr wrap="square" rtlCol="0">
              <a:spAutoFit/>
            </a:bodyPr>
            <a:lstStyle/>
            <a:p>
              <a:r>
                <a:rPr lang="en-IN" sz="1200" dirty="0"/>
                <a:t>Text Data</a:t>
              </a:r>
            </a:p>
          </p:txBody>
        </p:sp>
        <p:sp>
          <p:nvSpPr>
            <p:cNvPr id="11" name="TextBox 10">
              <a:extLst>
                <a:ext uri="{FF2B5EF4-FFF2-40B4-BE49-F238E27FC236}">
                  <a16:creationId xmlns:a16="http://schemas.microsoft.com/office/drawing/2014/main" id="{244810EC-1DA2-C00F-C161-EDDBD655FEBB}"/>
                </a:ext>
              </a:extLst>
            </p:cNvPr>
            <p:cNvSpPr txBox="1"/>
            <p:nvPr/>
          </p:nvSpPr>
          <p:spPr>
            <a:xfrm>
              <a:off x="1583412" y="6983880"/>
              <a:ext cx="662730" cy="461665"/>
            </a:xfrm>
            <a:prstGeom prst="rect">
              <a:avLst/>
            </a:prstGeom>
            <a:noFill/>
          </p:spPr>
          <p:txBody>
            <a:bodyPr wrap="square" rtlCol="0">
              <a:spAutoFit/>
            </a:bodyPr>
            <a:lstStyle/>
            <a:p>
              <a:r>
                <a:rPr lang="en-IN" sz="1200" dirty="0"/>
                <a:t>Voice</a:t>
              </a:r>
            </a:p>
          </p:txBody>
        </p:sp>
        <p:sp>
          <p:nvSpPr>
            <p:cNvPr id="12" name="TextBox 11">
              <a:extLst>
                <a:ext uri="{FF2B5EF4-FFF2-40B4-BE49-F238E27FC236}">
                  <a16:creationId xmlns:a16="http://schemas.microsoft.com/office/drawing/2014/main" id="{C84C1990-BDED-8610-2F4A-0B3C5C75E42E}"/>
                </a:ext>
              </a:extLst>
            </p:cNvPr>
            <p:cNvSpPr txBox="1"/>
            <p:nvPr/>
          </p:nvSpPr>
          <p:spPr>
            <a:xfrm>
              <a:off x="2515925" y="6983880"/>
              <a:ext cx="928358" cy="276999"/>
            </a:xfrm>
            <a:prstGeom prst="rect">
              <a:avLst/>
            </a:prstGeom>
            <a:noFill/>
          </p:spPr>
          <p:txBody>
            <a:bodyPr wrap="square" rtlCol="0">
              <a:spAutoFit/>
            </a:bodyPr>
            <a:lstStyle/>
            <a:p>
              <a:r>
                <a:rPr lang="en-IN" sz="1200" dirty="0"/>
                <a:t>Images</a:t>
              </a:r>
            </a:p>
          </p:txBody>
        </p:sp>
      </p:grpSp>
      <p:grpSp>
        <p:nvGrpSpPr>
          <p:cNvPr id="28" name="Group 27">
            <a:extLst>
              <a:ext uri="{FF2B5EF4-FFF2-40B4-BE49-F238E27FC236}">
                <a16:creationId xmlns:a16="http://schemas.microsoft.com/office/drawing/2014/main" id="{D71CC697-9491-78A3-334B-06703DB19252}"/>
              </a:ext>
            </a:extLst>
          </p:cNvPr>
          <p:cNvGrpSpPr/>
          <p:nvPr/>
        </p:nvGrpSpPr>
        <p:grpSpPr>
          <a:xfrm>
            <a:off x="3711084" y="4565549"/>
            <a:ext cx="4547428" cy="2991677"/>
            <a:chOff x="3711084" y="4565549"/>
            <a:chExt cx="4547428" cy="2991677"/>
          </a:xfrm>
        </p:grpSpPr>
        <p:sp>
          <p:nvSpPr>
            <p:cNvPr id="13" name="Arrow: Right 12">
              <a:extLst>
                <a:ext uri="{FF2B5EF4-FFF2-40B4-BE49-F238E27FC236}">
                  <a16:creationId xmlns:a16="http://schemas.microsoft.com/office/drawing/2014/main" id="{CC536A1C-6858-4409-AC40-BE411C548FCF}"/>
                </a:ext>
              </a:extLst>
            </p:cNvPr>
            <p:cNvSpPr/>
            <p:nvPr/>
          </p:nvSpPr>
          <p:spPr>
            <a:xfrm>
              <a:off x="3711084" y="5580394"/>
              <a:ext cx="1567766" cy="400406"/>
            </a:xfrm>
            <a:prstGeom prst="rightArrow">
              <a:avLst>
                <a:gd name="adj1" fmla="val 50000"/>
                <a:gd name="adj2" fmla="val 85524"/>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4" name="Graphic 13" descr="Left Brain with solid fill">
              <a:extLst>
                <a:ext uri="{FF2B5EF4-FFF2-40B4-BE49-F238E27FC236}">
                  <a16:creationId xmlns:a16="http://schemas.microsoft.com/office/drawing/2014/main" id="{8B091267-4B0F-1655-0C0E-973D2D7989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89780" y="4565549"/>
              <a:ext cx="2668732" cy="2263208"/>
            </a:xfrm>
            <a:prstGeom prst="rect">
              <a:avLst/>
            </a:prstGeom>
          </p:spPr>
        </p:pic>
        <p:sp>
          <p:nvSpPr>
            <p:cNvPr id="22" name="TextBox 21">
              <a:extLst>
                <a:ext uri="{FF2B5EF4-FFF2-40B4-BE49-F238E27FC236}">
                  <a16:creationId xmlns:a16="http://schemas.microsoft.com/office/drawing/2014/main" id="{C59315F3-F406-6C1F-0ABB-A4511F2C1103}"/>
                </a:ext>
              </a:extLst>
            </p:cNvPr>
            <p:cNvSpPr txBox="1"/>
            <p:nvPr/>
          </p:nvSpPr>
          <p:spPr>
            <a:xfrm>
              <a:off x="6247448" y="6541563"/>
              <a:ext cx="1461812" cy="1015663"/>
            </a:xfrm>
            <a:prstGeom prst="rect">
              <a:avLst/>
            </a:prstGeom>
            <a:noFill/>
          </p:spPr>
          <p:txBody>
            <a:bodyPr wrap="square" rtlCol="0">
              <a:spAutoFit/>
            </a:bodyPr>
            <a:lstStyle/>
            <a:p>
              <a:r>
                <a:rPr lang="en-IN" sz="1200" dirty="0"/>
                <a:t>Pretrained Large Language Model</a:t>
              </a:r>
            </a:p>
            <a:p>
              <a:pPr algn="ctr"/>
              <a:r>
                <a:rPr lang="en-IN" sz="1200" dirty="0"/>
                <a:t>(GPT-4)</a:t>
              </a:r>
            </a:p>
          </p:txBody>
        </p:sp>
        <p:sp>
          <p:nvSpPr>
            <p:cNvPr id="23" name="TextBox 22">
              <a:extLst>
                <a:ext uri="{FF2B5EF4-FFF2-40B4-BE49-F238E27FC236}">
                  <a16:creationId xmlns:a16="http://schemas.microsoft.com/office/drawing/2014/main" id="{8E8FCA95-0BEC-12E4-880B-46DA73BFE7CA}"/>
                </a:ext>
              </a:extLst>
            </p:cNvPr>
            <p:cNvSpPr txBox="1"/>
            <p:nvPr/>
          </p:nvSpPr>
          <p:spPr>
            <a:xfrm>
              <a:off x="3746929" y="6015669"/>
              <a:ext cx="1461812" cy="646331"/>
            </a:xfrm>
            <a:prstGeom prst="rect">
              <a:avLst/>
            </a:prstGeom>
            <a:noFill/>
          </p:spPr>
          <p:txBody>
            <a:bodyPr wrap="square" rtlCol="0">
              <a:spAutoFit/>
            </a:bodyPr>
            <a:lstStyle/>
            <a:p>
              <a:r>
                <a:rPr lang="en-IN" sz="1200" dirty="0"/>
                <a:t>Trained on huge amount of data</a:t>
              </a:r>
            </a:p>
          </p:txBody>
        </p:sp>
      </p:grpSp>
      <p:grpSp>
        <p:nvGrpSpPr>
          <p:cNvPr id="29" name="Group 28">
            <a:extLst>
              <a:ext uri="{FF2B5EF4-FFF2-40B4-BE49-F238E27FC236}">
                <a16:creationId xmlns:a16="http://schemas.microsoft.com/office/drawing/2014/main" id="{5E101B4F-8BAD-4B88-D1D3-EFED375F06F7}"/>
              </a:ext>
            </a:extLst>
          </p:cNvPr>
          <p:cNvGrpSpPr/>
          <p:nvPr/>
        </p:nvGrpSpPr>
        <p:grpSpPr>
          <a:xfrm>
            <a:off x="8258512" y="5439496"/>
            <a:ext cx="2230711" cy="1268670"/>
            <a:chOff x="8258512" y="5439496"/>
            <a:chExt cx="2230711" cy="1268670"/>
          </a:xfrm>
        </p:grpSpPr>
        <p:sp>
          <p:nvSpPr>
            <p:cNvPr id="15" name="Arrow: Right 14">
              <a:extLst>
                <a:ext uri="{FF2B5EF4-FFF2-40B4-BE49-F238E27FC236}">
                  <a16:creationId xmlns:a16="http://schemas.microsoft.com/office/drawing/2014/main" id="{3473D30A-9448-064F-83E9-CB82D1B5047E}"/>
                </a:ext>
              </a:extLst>
            </p:cNvPr>
            <p:cNvSpPr/>
            <p:nvPr/>
          </p:nvSpPr>
          <p:spPr>
            <a:xfrm>
              <a:off x="8355522" y="5439496"/>
              <a:ext cx="1975102" cy="400406"/>
            </a:xfrm>
            <a:prstGeom prst="rightArrow">
              <a:avLst>
                <a:gd name="adj1" fmla="val 50000"/>
                <a:gd name="adj2" fmla="val 85524"/>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TextBox 23">
              <a:extLst>
                <a:ext uri="{FF2B5EF4-FFF2-40B4-BE49-F238E27FC236}">
                  <a16:creationId xmlns:a16="http://schemas.microsoft.com/office/drawing/2014/main" id="{9FDFB8CE-31BC-D8D3-9284-F642D907669D}"/>
                </a:ext>
              </a:extLst>
            </p:cNvPr>
            <p:cNvSpPr txBox="1"/>
            <p:nvPr/>
          </p:nvSpPr>
          <p:spPr>
            <a:xfrm>
              <a:off x="8258512" y="5877169"/>
              <a:ext cx="2230711" cy="830997"/>
            </a:xfrm>
            <a:prstGeom prst="rect">
              <a:avLst/>
            </a:prstGeom>
            <a:noFill/>
          </p:spPr>
          <p:txBody>
            <a:bodyPr wrap="square" rtlCol="0">
              <a:spAutoFit/>
            </a:bodyPr>
            <a:lstStyle/>
            <a:p>
              <a:r>
                <a:rPr lang="en-IN" sz="1200" dirty="0"/>
                <a:t>Adaption to Use case</a:t>
              </a:r>
            </a:p>
            <a:p>
              <a:r>
                <a:rPr lang="en-IN" sz="1200" dirty="0"/>
                <a:t>(Prompting / Fine-tuning)</a:t>
              </a:r>
            </a:p>
          </p:txBody>
        </p:sp>
      </p:grpSp>
      <p:grpSp>
        <p:nvGrpSpPr>
          <p:cNvPr id="30" name="Group 29">
            <a:extLst>
              <a:ext uri="{FF2B5EF4-FFF2-40B4-BE49-F238E27FC236}">
                <a16:creationId xmlns:a16="http://schemas.microsoft.com/office/drawing/2014/main" id="{2E29590C-D5E3-5217-FD91-0E5252E2EC64}"/>
              </a:ext>
            </a:extLst>
          </p:cNvPr>
          <p:cNvGrpSpPr/>
          <p:nvPr/>
        </p:nvGrpSpPr>
        <p:grpSpPr>
          <a:xfrm>
            <a:off x="10957289" y="4773397"/>
            <a:ext cx="3133465" cy="2563191"/>
            <a:chOff x="10957289" y="4773397"/>
            <a:chExt cx="3133465" cy="2563191"/>
          </a:xfrm>
        </p:grpSpPr>
        <p:pic>
          <p:nvPicPr>
            <p:cNvPr id="16" name="Graphic 15" descr="Checklist outline">
              <a:extLst>
                <a:ext uri="{FF2B5EF4-FFF2-40B4-BE49-F238E27FC236}">
                  <a16:creationId xmlns:a16="http://schemas.microsoft.com/office/drawing/2014/main" id="{1241EFFA-118A-F1A0-0225-825CD108111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856316" y="4854883"/>
              <a:ext cx="833437" cy="706793"/>
            </a:xfrm>
            <a:prstGeom prst="rect">
              <a:avLst/>
            </a:prstGeom>
          </p:spPr>
        </p:pic>
        <p:pic>
          <p:nvPicPr>
            <p:cNvPr id="17" name="Graphic 16" descr="Classroom outline">
              <a:extLst>
                <a:ext uri="{FF2B5EF4-FFF2-40B4-BE49-F238E27FC236}">
                  <a16:creationId xmlns:a16="http://schemas.microsoft.com/office/drawing/2014/main" id="{3D4C5A85-8CB1-9261-0321-860030E559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790749" y="6025601"/>
              <a:ext cx="997436" cy="845872"/>
            </a:xfrm>
            <a:prstGeom prst="rect">
              <a:avLst/>
            </a:prstGeom>
          </p:spPr>
        </p:pic>
        <p:pic>
          <p:nvPicPr>
            <p:cNvPr id="18" name="Graphic 17" descr="Questions outline">
              <a:extLst>
                <a:ext uri="{FF2B5EF4-FFF2-40B4-BE49-F238E27FC236}">
                  <a16:creationId xmlns:a16="http://schemas.microsoft.com/office/drawing/2014/main" id="{8551D24D-781A-126B-FD08-3F495BB1021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61859" y="6018727"/>
              <a:ext cx="929524" cy="788279"/>
            </a:xfrm>
            <a:prstGeom prst="rect">
              <a:avLst/>
            </a:prstGeom>
          </p:spPr>
        </p:pic>
        <p:sp>
          <p:nvSpPr>
            <p:cNvPr id="19" name="TextBox 18">
              <a:extLst>
                <a:ext uri="{FF2B5EF4-FFF2-40B4-BE49-F238E27FC236}">
                  <a16:creationId xmlns:a16="http://schemas.microsoft.com/office/drawing/2014/main" id="{01ACEDF9-EC03-9B4A-2441-96506456EDDD}"/>
                </a:ext>
              </a:extLst>
            </p:cNvPr>
            <p:cNvSpPr txBox="1"/>
            <p:nvPr/>
          </p:nvSpPr>
          <p:spPr>
            <a:xfrm>
              <a:off x="10957290" y="5466320"/>
              <a:ext cx="1440739" cy="461665"/>
            </a:xfrm>
            <a:prstGeom prst="rect">
              <a:avLst/>
            </a:prstGeom>
            <a:noFill/>
          </p:spPr>
          <p:txBody>
            <a:bodyPr wrap="square" rtlCol="0">
              <a:spAutoFit/>
            </a:bodyPr>
            <a:lstStyle/>
            <a:p>
              <a:pPr algn="ctr"/>
              <a:r>
                <a:rPr lang="en-IN" sz="1200" dirty="0"/>
                <a:t>Sentiment Analysis</a:t>
              </a:r>
            </a:p>
          </p:txBody>
        </p:sp>
        <p:sp>
          <p:nvSpPr>
            <p:cNvPr id="20" name="TextBox 19">
              <a:extLst>
                <a:ext uri="{FF2B5EF4-FFF2-40B4-BE49-F238E27FC236}">
                  <a16:creationId xmlns:a16="http://schemas.microsoft.com/office/drawing/2014/main" id="{66055886-699D-FFED-C546-C463C6E563A4}"/>
                </a:ext>
              </a:extLst>
            </p:cNvPr>
            <p:cNvSpPr txBox="1"/>
            <p:nvPr/>
          </p:nvSpPr>
          <p:spPr>
            <a:xfrm>
              <a:off x="12561336" y="5519135"/>
              <a:ext cx="1440739" cy="461665"/>
            </a:xfrm>
            <a:prstGeom prst="rect">
              <a:avLst/>
            </a:prstGeom>
            <a:noFill/>
          </p:spPr>
          <p:txBody>
            <a:bodyPr wrap="square" rtlCol="0">
              <a:spAutoFit/>
            </a:bodyPr>
            <a:lstStyle/>
            <a:p>
              <a:pPr algn="ctr"/>
              <a:r>
                <a:rPr lang="en-IN" sz="1200" dirty="0"/>
                <a:t>Information Extraction</a:t>
              </a:r>
            </a:p>
          </p:txBody>
        </p:sp>
        <p:sp>
          <p:nvSpPr>
            <p:cNvPr id="21" name="TextBox 20">
              <a:extLst>
                <a:ext uri="{FF2B5EF4-FFF2-40B4-BE49-F238E27FC236}">
                  <a16:creationId xmlns:a16="http://schemas.microsoft.com/office/drawing/2014/main" id="{3B502A62-56C9-7685-F1EB-60D36081ED11}"/>
                </a:ext>
              </a:extLst>
            </p:cNvPr>
            <p:cNvSpPr txBox="1"/>
            <p:nvPr/>
          </p:nvSpPr>
          <p:spPr>
            <a:xfrm>
              <a:off x="10957289" y="6874923"/>
              <a:ext cx="1440739" cy="461665"/>
            </a:xfrm>
            <a:prstGeom prst="rect">
              <a:avLst/>
            </a:prstGeom>
            <a:noFill/>
          </p:spPr>
          <p:txBody>
            <a:bodyPr wrap="square" rtlCol="0">
              <a:spAutoFit/>
            </a:bodyPr>
            <a:lstStyle/>
            <a:p>
              <a:pPr algn="ctr"/>
              <a:r>
                <a:rPr lang="en-IN" sz="1200" dirty="0"/>
                <a:t>Question &amp; Answer</a:t>
              </a:r>
            </a:p>
          </p:txBody>
        </p:sp>
        <p:pic>
          <p:nvPicPr>
            <p:cNvPr id="25" name="Graphic 24" descr="Call center outline">
              <a:extLst>
                <a:ext uri="{FF2B5EF4-FFF2-40B4-BE49-F238E27FC236}">
                  <a16:creationId xmlns:a16="http://schemas.microsoft.com/office/drawing/2014/main" id="{50D03287-BA34-88F6-83D1-164B54391B7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63142" y="4773397"/>
              <a:ext cx="929524" cy="788279"/>
            </a:xfrm>
            <a:prstGeom prst="rect">
              <a:avLst/>
            </a:prstGeom>
          </p:spPr>
        </p:pic>
        <p:sp>
          <p:nvSpPr>
            <p:cNvPr id="26" name="TextBox 25">
              <a:extLst>
                <a:ext uri="{FF2B5EF4-FFF2-40B4-BE49-F238E27FC236}">
                  <a16:creationId xmlns:a16="http://schemas.microsoft.com/office/drawing/2014/main" id="{2EDC6141-58D8-4242-27D8-3EB3CA049BC2}"/>
                </a:ext>
              </a:extLst>
            </p:cNvPr>
            <p:cNvSpPr txBox="1"/>
            <p:nvPr/>
          </p:nvSpPr>
          <p:spPr>
            <a:xfrm>
              <a:off x="12650015" y="6849450"/>
              <a:ext cx="1440739" cy="461665"/>
            </a:xfrm>
            <a:prstGeom prst="rect">
              <a:avLst/>
            </a:prstGeom>
            <a:noFill/>
          </p:spPr>
          <p:txBody>
            <a:bodyPr wrap="square" rtlCol="0">
              <a:spAutoFit/>
            </a:bodyPr>
            <a:lstStyle/>
            <a:p>
              <a:pPr algn="ctr"/>
              <a:r>
                <a:rPr lang="en-IN" sz="1200" dirty="0"/>
                <a:t>Instruction Following</a:t>
              </a:r>
            </a:p>
          </p:txBody>
        </p:sp>
      </p:grpSp>
      <p:pic>
        <p:nvPicPr>
          <p:cNvPr id="31" name="Picture 30" descr="A green and white logo&#10;&#10;Description automatically generated">
            <a:extLst>
              <a:ext uri="{FF2B5EF4-FFF2-40B4-BE49-F238E27FC236}">
                <a16:creationId xmlns:a16="http://schemas.microsoft.com/office/drawing/2014/main" id="{712B56DC-565A-EE6A-922D-CED74CE1E7A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254291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9093278" cy="598305"/>
          </a:xfrm>
        </p:spPr>
        <p:txBody>
          <a:bodyPr/>
          <a:lstStyle/>
          <a:p>
            <a:r>
              <a:rPr lang="en-US" dirty="0"/>
              <a:t>Generative AI  - The Size Advantage</a:t>
            </a:r>
          </a:p>
        </p:txBody>
      </p:sp>
      <p:pic>
        <p:nvPicPr>
          <p:cNvPr id="2" name="Picture 2" descr="The Promise and Perils of Large Language Models – The Vin Diagram">
            <a:extLst>
              <a:ext uri="{FF2B5EF4-FFF2-40B4-BE49-F238E27FC236}">
                <a16:creationId xmlns:a16="http://schemas.microsoft.com/office/drawing/2014/main" id="{25790A9C-F7BA-DBB1-B119-1371AE8C3DC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17" r="7013" b="5452"/>
          <a:stretch/>
        </p:blipFill>
        <p:spPr bwMode="auto">
          <a:xfrm>
            <a:off x="7540051" y="2443397"/>
            <a:ext cx="6620161" cy="46543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B6FF77-F74D-8E14-E9EC-7CB278076DC1}"/>
              </a:ext>
            </a:extLst>
          </p:cNvPr>
          <p:cNvPicPr>
            <a:picLocks noChangeAspect="1"/>
          </p:cNvPicPr>
          <p:nvPr/>
        </p:nvPicPr>
        <p:blipFill rotWithShape="1">
          <a:blip r:embed="rId3"/>
          <a:srcRect l="11556" t="38857" r="52289" b="10032"/>
          <a:stretch/>
        </p:blipFill>
        <p:spPr>
          <a:xfrm>
            <a:off x="470188" y="2185510"/>
            <a:ext cx="6042863" cy="5278039"/>
          </a:xfrm>
          <a:prstGeom prst="rect">
            <a:avLst/>
          </a:prstGeom>
        </p:spPr>
      </p:pic>
      <p:pic>
        <p:nvPicPr>
          <p:cNvPr id="6" name="Picture 5" descr="A green and white logo&#10;&#10;Description automatically generated">
            <a:extLst>
              <a:ext uri="{FF2B5EF4-FFF2-40B4-BE49-F238E27FC236}">
                <a16:creationId xmlns:a16="http://schemas.microsoft.com/office/drawing/2014/main" id="{B8975B41-691E-E9D7-E01A-793872F30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121742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11431744" cy="598305"/>
          </a:xfrm>
        </p:spPr>
        <p:txBody>
          <a:bodyPr/>
          <a:lstStyle/>
          <a:p>
            <a:r>
              <a:rPr lang="en-US" dirty="0"/>
              <a:t>Generative AI  - Intelligence Accelerated !</a:t>
            </a:r>
          </a:p>
        </p:txBody>
      </p:sp>
      <p:pic>
        <p:nvPicPr>
          <p:cNvPr id="5" name="Picture 4">
            <a:extLst>
              <a:ext uri="{FF2B5EF4-FFF2-40B4-BE49-F238E27FC236}">
                <a16:creationId xmlns:a16="http://schemas.microsoft.com/office/drawing/2014/main" id="{1B3A3574-89DA-F997-7A33-4552644A1481}"/>
              </a:ext>
            </a:extLst>
          </p:cNvPr>
          <p:cNvPicPr>
            <a:picLocks noChangeAspect="1"/>
          </p:cNvPicPr>
          <p:nvPr/>
        </p:nvPicPr>
        <p:blipFill>
          <a:blip r:embed="rId2"/>
          <a:stretch>
            <a:fillRect/>
          </a:stretch>
        </p:blipFill>
        <p:spPr>
          <a:xfrm>
            <a:off x="3211126" y="1509092"/>
            <a:ext cx="8378836" cy="6092680"/>
          </a:xfrm>
          <a:prstGeom prst="rect">
            <a:avLst/>
          </a:prstGeom>
        </p:spPr>
      </p:pic>
      <p:pic>
        <p:nvPicPr>
          <p:cNvPr id="6" name="Picture 5" descr="A green and white logo&#10;&#10;Description automatically generated">
            <a:extLst>
              <a:ext uri="{FF2B5EF4-FFF2-40B4-BE49-F238E27FC236}">
                <a16:creationId xmlns:a16="http://schemas.microsoft.com/office/drawing/2014/main" id="{1B29D2DA-B23F-7BF7-A287-5C52E17D7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43076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11476713" cy="598305"/>
          </a:xfrm>
        </p:spPr>
        <p:txBody>
          <a:bodyPr/>
          <a:lstStyle/>
          <a:p>
            <a:r>
              <a:rPr lang="en-US" dirty="0"/>
              <a:t>Generative AI  - Work Re-Imagined !</a:t>
            </a:r>
            <a:endParaRPr lang="en-IN" b="1" dirty="0">
              <a:latin typeface="+mn-lt"/>
            </a:endParaRPr>
          </a:p>
        </p:txBody>
      </p:sp>
      <p:pic>
        <p:nvPicPr>
          <p:cNvPr id="2" name="Picture 1">
            <a:extLst>
              <a:ext uri="{FF2B5EF4-FFF2-40B4-BE49-F238E27FC236}">
                <a16:creationId xmlns:a16="http://schemas.microsoft.com/office/drawing/2014/main" id="{E82B55B9-F152-296B-EFB7-FB007289A4A6}"/>
              </a:ext>
            </a:extLst>
          </p:cNvPr>
          <p:cNvPicPr>
            <a:picLocks noChangeAspect="1"/>
          </p:cNvPicPr>
          <p:nvPr/>
        </p:nvPicPr>
        <p:blipFill>
          <a:blip r:embed="rId2"/>
          <a:stretch>
            <a:fillRect/>
          </a:stretch>
        </p:blipFill>
        <p:spPr>
          <a:xfrm>
            <a:off x="800230" y="1627860"/>
            <a:ext cx="12623162" cy="5835689"/>
          </a:xfrm>
          <a:prstGeom prst="rect">
            <a:avLst/>
          </a:prstGeom>
        </p:spPr>
      </p:pic>
      <p:pic>
        <p:nvPicPr>
          <p:cNvPr id="3" name="Picture 2" descr="A green and white logo&#10;&#10;Description automatically generated">
            <a:extLst>
              <a:ext uri="{FF2B5EF4-FFF2-40B4-BE49-F238E27FC236}">
                <a16:creationId xmlns:a16="http://schemas.microsoft.com/office/drawing/2014/main" id="{511F69D3-D46D-A034-79C9-E99062A24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63229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38"/>
            <a:ext cx="10727205" cy="598318"/>
          </a:xfrm>
        </p:spPr>
        <p:txBody>
          <a:bodyPr/>
          <a:lstStyle/>
          <a:p>
            <a:r>
              <a:rPr lang="en-IN" b="1" dirty="0">
                <a:latin typeface="+mn-lt"/>
              </a:rPr>
              <a:t>GenAI @ NeoStats </a:t>
            </a:r>
          </a:p>
        </p:txBody>
      </p:sp>
      <p:grpSp>
        <p:nvGrpSpPr>
          <p:cNvPr id="27" name="Google Shape;136;p19">
            <a:extLst>
              <a:ext uri="{FF2B5EF4-FFF2-40B4-BE49-F238E27FC236}">
                <a16:creationId xmlns:a16="http://schemas.microsoft.com/office/drawing/2014/main" id="{2D0AB73C-3229-FDE7-392F-B83E39F5FA10}"/>
              </a:ext>
            </a:extLst>
          </p:cNvPr>
          <p:cNvGrpSpPr/>
          <p:nvPr/>
        </p:nvGrpSpPr>
        <p:grpSpPr>
          <a:xfrm>
            <a:off x="9773184" y="2017422"/>
            <a:ext cx="3374354" cy="5004169"/>
            <a:chOff x="610863" y="1320431"/>
            <a:chExt cx="3374354" cy="5004169"/>
          </a:xfrm>
        </p:grpSpPr>
        <p:sp>
          <p:nvSpPr>
            <p:cNvPr id="28" name="Google Shape;137;p19">
              <a:extLst>
                <a:ext uri="{FF2B5EF4-FFF2-40B4-BE49-F238E27FC236}">
                  <a16:creationId xmlns:a16="http://schemas.microsoft.com/office/drawing/2014/main" id="{431ABA1A-9DB0-9C71-EFD6-2710282047D4}"/>
                </a:ext>
              </a:extLst>
            </p:cNvPr>
            <p:cNvSpPr/>
            <p:nvPr/>
          </p:nvSpPr>
          <p:spPr>
            <a:xfrm>
              <a:off x="617667" y="1323397"/>
              <a:ext cx="3348148" cy="5001203"/>
            </a:xfrm>
            <a:prstGeom prst="roundRect">
              <a:avLst>
                <a:gd name="adj" fmla="val 2443"/>
              </a:avLst>
            </a:prstGeom>
            <a:solidFill>
              <a:schemeClr val="bg1"/>
            </a:solidFill>
            <a:ln w="12700" cap="flat" cmpd="sng">
              <a:solidFill>
                <a:srgbClr val="FFF2CC"/>
              </a:solidFill>
              <a:prstDash val="solid"/>
              <a:miter lim="800000"/>
              <a:headEnd type="none" w="sm" len="sm"/>
              <a:tailEnd type="none" w="sm" len="sm"/>
            </a:ln>
            <a:effectLst>
              <a:outerShdw blurRad="50800" dist="38100" dir="2700000" algn="tl" rotWithShape="0">
                <a:srgbClr val="000000">
                  <a:alpha val="8627"/>
                </a:srgbClr>
              </a:outerShdw>
            </a:effectLst>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38;p19">
              <a:extLst>
                <a:ext uri="{FF2B5EF4-FFF2-40B4-BE49-F238E27FC236}">
                  <a16:creationId xmlns:a16="http://schemas.microsoft.com/office/drawing/2014/main" id="{C3BABABA-9BF4-D8CE-9789-A35E481168F2}"/>
                </a:ext>
              </a:extLst>
            </p:cNvPr>
            <p:cNvSpPr/>
            <p:nvPr/>
          </p:nvSpPr>
          <p:spPr>
            <a:xfrm>
              <a:off x="610863" y="1320431"/>
              <a:ext cx="3374354" cy="822694"/>
            </a:xfrm>
            <a:prstGeom prst="round2SameRect">
              <a:avLst>
                <a:gd name="adj1" fmla="val 10395"/>
                <a:gd name="adj2" fmla="val 0"/>
              </a:avLst>
            </a:prstGeom>
            <a:solidFill>
              <a:schemeClr val="accent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39;p19">
              <a:extLst>
                <a:ext uri="{FF2B5EF4-FFF2-40B4-BE49-F238E27FC236}">
                  <a16:creationId xmlns:a16="http://schemas.microsoft.com/office/drawing/2014/main" id="{EAF3E081-9924-B0C0-14CD-BCF69A039850}"/>
                </a:ext>
              </a:extLst>
            </p:cNvPr>
            <p:cNvSpPr txBox="1"/>
            <p:nvPr/>
          </p:nvSpPr>
          <p:spPr>
            <a:xfrm>
              <a:off x="1462462" y="1545355"/>
              <a:ext cx="1658557"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dirty="0">
                  <a:solidFill>
                    <a:schemeClr val="lt1"/>
                  </a:solidFill>
                  <a:latin typeface="Open Sans"/>
                  <a:ea typeface="Open Sans"/>
                  <a:cs typeface="Open Sans"/>
                  <a:sym typeface="Open Sans"/>
                </a:rPr>
                <a:t>Industries</a:t>
              </a:r>
              <a:endParaRPr sz="2400" dirty="0"/>
            </a:p>
          </p:txBody>
        </p:sp>
      </p:grpSp>
      <p:grpSp>
        <p:nvGrpSpPr>
          <p:cNvPr id="31" name="Google Shape;141;p19">
            <a:extLst>
              <a:ext uri="{FF2B5EF4-FFF2-40B4-BE49-F238E27FC236}">
                <a16:creationId xmlns:a16="http://schemas.microsoft.com/office/drawing/2014/main" id="{494A100A-643D-DF7F-3AFC-0D9A2E7E0FD1}"/>
              </a:ext>
            </a:extLst>
          </p:cNvPr>
          <p:cNvGrpSpPr/>
          <p:nvPr/>
        </p:nvGrpSpPr>
        <p:grpSpPr>
          <a:xfrm>
            <a:off x="5651158" y="2017422"/>
            <a:ext cx="3367551" cy="5004169"/>
            <a:chOff x="4423289" y="1320431"/>
            <a:chExt cx="3367551" cy="5004169"/>
          </a:xfrm>
        </p:grpSpPr>
        <p:sp>
          <p:nvSpPr>
            <p:cNvPr id="32" name="Google Shape;142;p19">
              <a:extLst>
                <a:ext uri="{FF2B5EF4-FFF2-40B4-BE49-F238E27FC236}">
                  <a16:creationId xmlns:a16="http://schemas.microsoft.com/office/drawing/2014/main" id="{6F52D4E7-E3D9-3693-8FD5-45731A6AE775}"/>
                </a:ext>
              </a:extLst>
            </p:cNvPr>
            <p:cNvSpPr/>
            <p:nvPr/>
          </p:nvSpPr>
          <p:spPr>
            <a:xfrm>
              <a:off x="4435888" y="1323397"/>
              <a:ext cx="3348148" cy="5001203"/>
            </a:xfrm>
            <a:prstGeom prst="roundRect">
              <a:avLst>
                <a:gd name="adj" fmla="val 2443"/>
              </a:avLst>
            </a:prstGeom>
            <a:solidFill>
              <a:schemeClr val="lt1"/>
            </a:solidFill>
            <a:ln w="12700" cap="flat" cmpd="sng">
              <a:solidFill>
                <a:srgbClr val="FFF2CC"/>
              </a:solidFill>
              <a:prstDash val="solid"/>
              <a:miter lim="800000"/>
              <a:headEnd type="none" w="sm" len="sm"/>
              <a:tailEnd type="none" w="sm" len="sm"/>
            </a:ln>
            <a:effectLst>
              <a:outerShdw blurRad="50800" dist="38100" dir="2700000" algn="tl" rotWithShape="0">
                <a:srgbClr val="000000">
                  <a:alpha val="862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43;p19">
              <a:extLst>
                <a:ext uri="{FF2B5EF4-FFF2-40B4-BE49-F238E27FC236}">
                  <a16:creationId xmlns:a16="http://schemas.microsoft.com/office/drawing/2014/main" id="{4DE0D790-492D-6625-A93E-33B1814E60BE}"/>
                </a:ext>
              </a:extLst>
            </p:cNvPr>
            <p:cNvSpPr/>
            <p:nvPr/>
          </p:nvSpPr>
          <p:spPr>
            <a:xfrm>
              <a:off x="4423289" y="1320431"/>
              <a:ext cx="3367551" cy="822694"/>
            </a:xfrm>
            <a:prstGeom prst="round2SameRect">
              <a:avLst>
                <a:gd name="adj1" fmla="val 10395"/>
                <a:gd name="adj2" fmla="val 0"/>
              </a:avLst>
            </a:prstGeom>
            <a:solidFill>
              <a:srgbClr val="5A79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144;p19">
              <a:extLst>
                <a:ext uri="{FF2B5EF4-FFF2-40B4-BE49-F238E27FC236}">
                  <a16:creationId xmlns:a16="http://schemas.microsoft.com/office/drawing/2014/main" id="{7F6E179D-70DE-3C2E-5C60-F68530F49B48}"/>
                </a:ext>
              </a:extLst>
            </p:cNvPr>
            <p:cNvSpPr txBox="1"/>
            <p:nvPr/>
          </p:nvSpPr>
          <p:spPr>
            <a:xfrm>
              <a:off x="5043650" y="1545355"/>
              <a:ext cx="2125406"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dirty="0">
                  <a:solidFill>
                    <a:schemeClr val="lt1"/>
                  </a:solidFill>
                  <a:latin typeface="Open Sans"/>
                  <a:ea typeface="Open Sans"/>
                  <a:cs typeface="Open Sans"/>
                  <a:sym typeface="Open Sans"/>
                </a:rPr>
                <a:t>Partnerships</a:t>
              </a:r>
              <a:endParaRPr sz="2400" dirty="0"/>
            </a:p>
          </p:txBody>
        </p:sp>
        <p:pic>
          <p:nvPicPr>
            <p:cNvPr id="35" name="Google Shape;145;p19">
              <a:extLst>
                <a:ext uri="{FF2B5EF4-FFF2-40B4-BE49-F238E27FC236}">
                  <a16:creationId xmlns:a16="http://schemas.microsoft.com/office/drawing/2014/main" id="{3948BCB6-BBB4-3A7F-9D0E-A8951E20E997}"/>
                </a:ext>
              </a:extLst>
            </p:cNvPr>
            <p:cNvPicPr preferRelativeResize="0"/>
            <p:nvPr/>
          </p:nvPicPr>
          <p:blipFill rotWithShape="1">
            <a:blip r:embed="rId2">
              <a:alphaModFix/>
            </a:blip>
            <a:srcRect/>
            <a:stretch/>
          </p:blipFill>
          <p:spPr>
            <a:xfrm>
              <a:off x="6244503" y="2365083"/>
              <a:ext cx="1353526" cy="704007"/>
            </a:xfrm>
            <a:prstGeom prst="rect">
              <a:avLst/>
            </a:prstGeom>
            <a:noFill/>
            <a:ln>
              <a:noFill/>
            </a:ln>
          </p:spPr>
        </p:pic>
        <p:pic>
          <p:nvPicPr>
            <p:cNvPr id="36" name="Google Shape;150;p19" descr="A yellow smiley face with hands on it&#10;&#10;Description automatically generated">
              <a:extLst>
                <a:ext uri="{FF2B5EF4-FFF2-40B4-BE49-F238E27FC236}">
                  <a16:creationId xmlns:a16="http://schemas.microsoft.com/office/drawing/2014/main" id="{7572903B-DAC7-AAD6-E040-D466E1EFBF00}"/>
                </a:ext>
              </a:extLst>
            </p:cNvPr>
            <p:cNvPicPr preferRelativeResize="0"/>
            <p:nvPr/>
          </p:nvPicPr>
          <p:blipFill rotWithShape="1">
            <a:blip r:embed="rId3">
              <a:alphaModFix/>
            </a:blip>
            <a:srcRect/>
            <a:stretch/>
          </p:blipFill>
          <p:spPr>
            <a:xfrm>
              <a:off x="4690085" y="3359380"/>
              <a:ext cx="1146233" cy="786472"/>
            </a:xfrm>
            <a:prstGeom prst="rect">
              <a:avLst/>
            </a:prstGeom>
            <a:noFill/>
            <a:ln>
              <a:noFill/>
            </a:ln>
          </p:spPr>
        </p:pic>
        <p:pic>
          <p:nvPicPr>
            <p:cNvPr id="37" name="Google Shape;151;p19" descr="A close-up of a logo&#10;&#10;Description automatically generated">
              <a:extLst>
                <a:ext uri="{FF2B5EF4-FFF2-40B4-BE49-F238E27FC236}">
                  <a16:creationId xmlns:a16="http://schemas.microsoft.com/office/drawing/2014/main" id="{B4D2DF31-D6A2-7267-E7D8-B18769CC48E9}"/>
                </a:ext>
              </a:extLst>
            </p:cNvPr>
            <p:cNvPicPr preferRelativeResize="0"/>
            <p:nvPr/>
          </p:nvPicPr>
          <p:blipFill rotWithShape="1">
            <a:blip r:embed="rId4">
              <a:alphaModFix/>
            </a:blip>
            <a:srcRect/>
            <a:stretch/>
          </p:blipFill>
          <p:spPr>
            <a:xfrm>
              <a:off x="4598754" y="2376199"/>
              <a:ext cx="1417503" cy="692891"/>
            </a:xfrm>
            <a:prstGeom prst="rect">
              <a:avLst/>
            </a:prstGeom>
            <a:noFill/>
            <a:ln>
              <a:noFill/>
            </a:ln>
          </p:spPr>
        </p:pic>
        <p:pic>
          <p:nvPicPr>
            <p:cNvPr id="38" name="Google Shape;153;p19">
              <a:extLst>
                <a:ext uri="{FF2B5EF4-FFF2-40B4-BE49-F238E27FC236}">
                  <a16:creationId xmlns:a16="http://schemas.microsoft.com/office/drawing/2014/main" id="{3D5C03FB-F9EF-8FB4-CDEF-5A2EDA6A8CE6}"/>
                </a:ext>
              </a:extLst>
            </p:cNvPr>
            <p:cNvPicPr preferRelativeResize="0"/>
            <p:nvPr/>
          </p:nvPicPr>
          <p:blipFill rotWithShape="1">
            <a:blip r:embed="rId5">
              <a:alphaModFix/>
            </a:blip>
            <a:srcRect/>
            <a:stretch/>
          </p:blipFill>
          <p:spPr>
            <a:xfrm>
              <a:off x="4690085" y="5503384"/>
              <a:ext cx="915778" cy="569545"/>
            </a:xfrm>
            <a:prstGeom prst="rect">
              <a:avLst/>
            </a:prstGeom>
            <a:noFill/>
            <a:ln>
              <a:noFill/>
            </a:ln>
          </p:spPr>
        </p:pic>
        <p:pic>
          <p:nvPicPr>
            <p:cNvPr id="39" name="Google Shape;154;p19">
              <a:extLst>
                <a:ext uri="{FF2B5EF4-FFF2-40B4-BE49-F238E27FC236}">
                  <a16:creationId xmlns:a16="http://schemas.microsoft.com/office/drawing/2014/main" id="{37C28124-D10A-26B4-896A-9F329D0907B3}"/>
                </a:ext>
              </a:extLst>
            </p:cNvPr>
            <p:cNvPicPr preferRelativeResize="0"/>
            <p:nvPr/>
          </p:nvPicPr>
          <p:blipFill rotWithShape="1">
            <a:blip r:embed="rId6">
              <a:alphaModFix/>
            </a:blip>
            <a:srcRect/>
            <a:stretch/>
          </p:blipFill>
          <p:spPr>
            <a:xfrm>
              <a:off x="6160872" y="5538356"/>
              <a:ext cx="1353526" cy="569545"/>
            </a:xfrm>
            <a:prstGeom prst="rect">
              <a:avLst/>
            </a:prstGeom>
            <a:noFill/>
            <a:ln>
              <a:noFill/>
            </a:ln>
          </p:spPr>
        </p:pic>
      </p:grpSp>
      <p:grpSp>
        <p:nvGrpSpPr>
          <p:cNvPr id="40" name="Google Shape;155;p19">
            <a:extLst>
              <a:ext uri="{FF2B5EF4-FFF2-40B4-BE49-F238E27FC236}">
                <a16:creationId xmlns:a16="http://schemas.microsoft.com/office/drawing/2014/main" id="{589F3808-55DA-B2D0-DF69-E4D3382CEC2B}"/>
              </a:ext>
            </a:extLst>
          </p:cNvPr>
          <p:cNvGrpSpPr/>
          <p:nvPr/>
        </p:nvGrpSpPr>
        <p:grpSpPr>
          <a:xfrm>
            <a:off x="1213342" y="2032642"/>
            <a:ext cx="3637071" cy="5004169"/>
            <a:chOff x="600988" y="1320431"/>
            <a:chExt cx="3637071" cy="5004169"/>
          </a:xfrm>
        </p:grpSpPr>
        <p:grpSp>
          <p:nvGrpSpPr>
            <p:cNvPr id="41" name="Google Shape;156;p19">
              <a:extLst>
                <a:ext uri="{FF2B5EF4-FFF2-40B4-BE49-F238E27FC236}">
                  <a16:creationId xmlns:a16="http://schemas.microsoft.com/office/drawing/2014/main" id="{90D3335A-35B5-8446-E972-51B8F0260056}"/>
                </a:ext>
              </a:extLst>
            </p:cNvPr>
            <p:cNvGrpSpPr/>
            <p:nvPr/>
          </p:nvGrpSpPr>
          <p:grpSpPr>
            <a:xfrm>
              <a:off x="600988" y="1320431"/>
              <a:ext cx="3382874" cy="5004169"/>
              <a:chOff x="600988" y="1320431"/>
              <a:chExt cx="3382874" cy="5004169"/>
            </a:xfrm>
          </p:grpSpPr>
          <p:sp>
            <p:nvSpPr>
              <p:cNvPr id="43" name="Google Shape;157;p19">
                <a:extLst>
                  <a:ext uri="{FF2B5EF4-FFF2-40B4-BE49-F238E27FC236}">
                    <a16:creationId xmlns:a16="http://schemas.microsoft.com/office/drawing/2014/main" id="{D3E25C06-AE35-2995-CCDF-CFFD1F37FC14}"/>
                  </a:ext>
                </a:extLst>
              </p:cNvPr>
              <p:cNvSpPr/>
              <p:nvPr/>
            </p:nvSpPr>
            <p:spPr>
              <a:xfrm>
                <a:off x="617667" y="1323397"/>
                <a:ext cx="3348148" cy="5001203"/>
              </a:xfrm>
              <a:prstGeom prst="roundRect">
                <a:avLst>
                  <a:gd name="adj" fmla="val 2443"/>
                </a:avLst>
              </a:prstGeom>
              <a:solidFill>
                <a:schemeClr val="lt1"/>
              </a:solidFill>
              <a:ln w="12700" cap="flat" cmpd="sng">
                <a:solidFill>
                  <a:srgbClr val="FFF2CC"/>
                </a:solidFill>
                <a:prstDash val="solid"/>
                <a:miter lim="800000"/>
                <a:headEnd type="none" w="sm" len="sm"/>
                <a:tailEnd type="none" w="sm" len="sm"/>
              </a:ln>
              <a:effectLst>
                <a:outerShdw blurRad="50800" dist="38100" dir="2700000" algn="tl" rotWithShape="0">
                  <a:srgbClr val="000000">
                    <a:alpha val="862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58;p19">
                <a:extLst>
                  <a:ext uri="{FF2B5EF4-FFF2-40B4-BE49-F238E27FC236}">
                    <a16:creationId xmlns:a16="http://schemas.microsoft.com/office/drawing/2014/main" id="{2E0053B9-7443-CDDB-C6CC-2F3C2FA762F5}"/>
                  </a:ext>
                </a:extLst>
              </p:cNvPr>
              <p:cNvSpPr/>
              <p:nvPr/>
            </p:nvSpPr>
            <p:spPr>
              <a:xfrm>
                <a:off x="600988" y="1320431"/>
                <a:ext cx="3382874" cy="822694"/>
              </a:xfrm>
              <a:prstGeom prst="round2SameRect">
                <a:avLst>
                  <a:gd name="adj1" fmla="val 10395"/>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59;p19">
                <a:extLst>
                  <a:ext uri="{FF2B5EF4-FFF2-40B4-BE49-F238E27FC236}">
                    <a16:creationId xmlns:a16="http://schemas.microsoft.com/office/drawing/2014/main" id="{005888EE-91C0-46A4-29BD-0A9485663D1C}"/>
                  </a:ext>
                </a:extLst>
              </p:cNvPr>
              <p:cNvSpPr txBox="1"/>
              <p:nvPr/>
            </p:nvSpPr>
            <p:spPr>
              <a:xfrm>
                <a:off x="1285313" y="1559643"/>
                <a:ext cx="201285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bg1"/>
                    </a:solidFill>
                    <a:latin typeface="Calibri"/>
                    <a:ea typeface="Calibri"/>
                    <a:cs typeface="Calibri"/>
                    <a:sym typeface="Calibri"/>
                  </a:rPr>
                  <a:t>Specializations</a:t>
                </a:r>
                <a:endParaRPr sz="2400" b="0" i="0" dirty="0">
                  <a:solidFill>
                    <a:schemeClr val="bg1"/>
                  </a:solidFill>
                  <a:latin typeface="Open Sans"/>
                  <a:ea typeface="Open Sans"/>
                  <a:cs typeface="Open Sans"/>
                  <a:sym typeface="Open Sans"/>
                </a:endParaRPr>
              </a:p>
            </p:txBody>
          </p:sp>
        </p:grpSp>
        <p:sp>
          <p:nvSpPr>
            <p:cNvPr id="42" name="Google Shape;160;p19">
              <a:extLst>
                <a:ext uri="{FF2B5EF4-FFF2-40B4-BE49-F238E27FC236}">
                  <a16:creationId xmlns:a16="http://schemas.microsoft.com/office/drawing/2014/main" id="{7CB9FD95-BF11-2234-62F6-E4EE32C31C15}"/>
                </a:ext>
              </a:extLst>
            </p:cNvPr>
            <p:cNvSpPr txBox="1"/>
            <p:nvPr/>
          </p:nvSpPr>
          <p:spPr>
            <a:xfrm>
              <a:off x="672134" y="2451197"/>
              <a:ext cx="3565925" cy="341627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Wingdings" pitchFamily="2" charset="2"/>
                <a:buChar char="ü"/>
              </a:pPr>
              <a:r>
                <a:rPr lang="en-US" sz="1800" dirty="0">
                  <a:solidFill>
                    <a:schemeClr val="dk1"/>
                  </a:solidFill>
                  <a:latin typeface="Calibri"/>
                  <a:ea typeface="Calibri"/>
                  <a:cs typeface="Calibri"/>
                  <a:sym typeface="Calibri"/>
                </a:rPr>
                <a:t>AI/ML Application Design</a:t>
              </a:r>
              <a:endParaRPr dirty="0"/>
            </a:p>
            <a:p>
              <a:pPr marL="285750" marR="0" lvl="0" indent="-285750" algn="l" rtl="0">
                <a:spcBef>
                  <a:spcPts val="0"/>
                </a:spcBef>
                <a:spcAft>
                  <a:spcPts val="0"/>
                </a:spcAft>
                <a:buClr>
                  <a:schemeClr val="dk1"/>
                </a:buClr>
                <a:buSzPts val="1800"/>
                <a:buFont typeface="Wingdings" pitchFamily="2" charset="2"/>
                <a:buChar char="ü"/>
              </a:pPr>
              <a:r>
                <a:rPr lang="en-US" sz="1800" dirty="0">
                  <a:solidFill>
                    <a:schemeClr val="dk1"/>
                  </a:solidFill>
                  <a:latin typeface="Calibri"/>
                  <a:ea typeface="Calibri"/>
                  <a:cs typeface="Calibri"/>
                  <a:sym typeface="Calibri"/>
                </a:rPr>
                <a:t>AI Strategy Development</a:t>
              </a:r>
              <a:endParaRPr dirty="0"/>
            </a:p>
            <a:p>
              <a:pPr marL="285750" marR="0" lvl="0" indent="-285750" algn="l" rtl="0">
                <a:spcBef>
                  <a:spcPts val="0"/>
                </a:spcBef>
                <a:spcAft>
                  <a:spcPts val="0"/>
                </a:spcAft>
                <a:buClr>
                  <a:schemeClr val="dk1"/>
                </a:buClr>
                <a:buSzPts val="1800"/>
                <a:buFont typeface="Wingdings" pitchFamily="2" charset="2"/>
                <a:buChar char="ü"/>
              </a:pPr>
              <a:r>
                <a:rPr lang="en-US" sz="1800" dirty="0">
                  <a:solidFill>
                    <a:schemeClr val="dk1"/>
                  </a:solidFill>
                  <a:latin typeface="Calibri"/>
                  <a:ea typeface="Calibri"/>
                  <a:cs typeface="Calibri"/>
                  <a:sym typeface="Calibri"/>
                </a:rPr>
                <a:t>User Training &amp; Support</a:t>
              </a:r>
              <a:endParaRPr dirty="0"/>
            </a:p>
            <a:p>
              <a:pPr marL="285750" marR="0" lvl="0" indent="-285750" algn="l" rtl="0">
                <a:spcBef>
                  <a:spcPts val="0"/>
                </a:spcBef>
                <a:spcAft>
                  <a:spcPts val="0"/>
                </a:spcAft>
                <a:buClr>
                  <a:schemeClr val="dk1"/>
                </a:buClr>
                <a:buSzPts val="1800"/>
                <a:buFont typeface="Wingdings" pitchFamily="2" charset="2"/>
                <a:buChar char="ü"/>
              </a:pPr>
              <a:r>
                <a:rPr lang="en-US" sz="1800" dirty="0">
                  <a:solidFill>
                    <a:schemeClr val="dk1"/>
                  </a:solidFill>
                  <a:latin typeface="Calibri"/>
                  <a:ea typeface="Calibri"/>
                  <a:cs typeface="Calibri"/>
                  <a:sym typeface="Calibri"/>
                </a:rPr>
                <a:t>Tech Talks &amp; Keynotes</a:t>
              </a:r>
              <a:endParaRPr dirty="0"/>
            </a:p>
            <a:p>
              <a:pPr marL="285750" marR="0" lvl="0" indent="-285750" algn="l" rtl="0">
                <a:spcBef>
                  <a:spcPts val="0"/>
                </a:spcBef>
                <a:spcAft>
                  <a:spcPts val="0"/>
                </a:spcAft>
                <a:buClr>
                  <a:schemeClr val="dk1"/>
                </a:buClr>
                <a:buSzPts val="1800"/>
                <a:buFont typeface="Wingdings" pitchFamily="2" charset="2"/>
                <a:buChar char="ü"/>
              </a:pPr>
              <a:r>
                <a:rPr lang="en-US" sz="1800" dirty="0">
                  <a:solidFill>
                    <a:schemeClr val="dk1"/>
                  </a:solidFill>
                  <a:latin typeface="Calibri"/>
                  <a:ea typeface="Calibri"/>
                  <a:cs typeface="Calibri"/>
                  <a:sym typeface="Calibri"/>
                </a:rPr>
                <a:t>LLM Finetuning</a:t>
              </a:r>
              <a:endParaRPr dirty="0"/>
            </a:p>
            <a:p>
              <a:pPr marL="285750" marR="0" lvl="0" indent="-285750" algn="l" rtl="0">
                <a:spcBef>
                  <a:spcPts val="0"/>
                </a:spcBef>
                <a:spcAft>
                  <a:spcPts val="0"/>
                </a:spcAft>
                <a:buClr>
                  <a:schemeClr val="dk1"/>
                </a:buClr>
                <a:buSzPts val="1800"/>
                <a:buFont typeface="Wingdings" pitchFamily="2" charset="2"/>
                <a:buChar char="ü"/>
              </a:pPr>
              <a:r>
                <a:rPr lang="en-US" sz="1800" dirty="0">
                  <a:solidFill>
                    <a:schemeClr val="dk1"/>
                  </a:solidFill>
                  <a:latin typeface="Calibri"/>
                  <a:ea typeface="Calibri"/>
                  <a:cs typeface="Calibri"/>
                  <a:sym typeface="Calibri"/>
                </a:rPr>
                <a:t>RAG(Retrieval Augmented Generation)</a:t>
              </a:r>
              <a:endParaRPr dirty="0"/>
            </a:p>
            <a:p>
              <a:pPr marL="285750" marR="0" lvl="0" indent="-285750" algn="l" rtl="0">
                <a:spcBef>
                  <a:spcPts val="0"/>
                </a:spcBef>
                <a:spcAft>
                  <a:spcPts val="0"/>
                </a:spcAft>
                <a:buClr>
                  <a:schemeClr val="dk1"/>
                </a:buClr>
                <a:buSzPts val="1800"/>
                <a:buFont typeface="Wingdings" pitchFamily="2" charset="2"/>
                <a:buChar char="ü"/>
              </a:pPr>
              <a:r>
                <a:rPr lang="en-US" sz="1800" dirty="0">
                  <a:solidFill>
                    <a:schemeClr val="dk1"/>
                  </a:solidFill>
                  <a:latin typeface="Calibri"/>
                  <a:ea typeface="Calibri"/>
                  <a:cs typeface="Calibri"/>
                  <a:sym typeface="Calibri"/>
                </a:rPr>
                <a:t>Model Monitoring and Observability</a:t>
              </a:r>
            </a:p>
            <a:p>
              <a:pPr marL="285750" indent="-285750">
                <a:buClr>
                  <a:schemeClr val="dk1"/>
                </a:buClr>
                <a:buSzPts val="1800"/>
                <a:buFont typeface="Wingdings" pitchFamily="2" charset="2"/>
                <a:buChar char="ü"/>
              </a:pPr>
              <a:r>
                <a:rPr lang="en-US" sz="1800" dirty="0">
                  <a:solidFill>
                    <a:schemeClr val="dk1"/>
                  </a:solidFill>
                  <a:latin typeface="Calibri"/>
                  <a:ea typeface="Calibri"/>
                  <a:cs typeface="Calibri"/>
                  <a:sym typeface="Calibri"/>
                </a:rPr>
                <a:t>Deployment &amp; Integration</a:t>
              </a:r>
            </a:p>
            <a:p>
              <a:pPr marL="285750" indent="-285750">
                <a:buClr>
                  <a:schemeClr val="dk1"/>
                </a:buClr>
                <a:buSzPts val="1800"/>
                <a:buFont typeface="Wingdings" pitchFamily="2" charset="2"/>
                <a:buChar char="ü"/>
              </a:pPr>
              <a:r>
                <a:rPr lang="en-US" sz="1800" dirty="0">
                  <a:solidFill>
                    <a:schemeClr val="dk1"/>
                  </a:solidFill>
                  <a:latin typeface="Calibri"/>
                  <a:ea typeface="Calibri"/>
                  <a:cs typeface="Calibri"/>
                  <a:sym typeface="Calibri"/>
                </a:rPr>
                <a:t>Data Readiness &amp; Labelling</a:t>
              </a:r>
              <a:endParaRPr dirty="0"/>
            </a:p>
            <a:p>
              <a:pPr marL="285750" marR="0" lvl="0" indent="-171450" algn="l" rtl="0">
                <a:spcBef>
                  <a:spcPts val="0"/>
                </a:spcBef>
                <a:spcAft>
                  <a:spcPts val="0"/>
                </a:spcAft>
                <a:buClr>
                  <a:schemeClr val="dk1"/>
                </a:buClr>
                <a:buSzPts val="1800"/>
                <a:buFont typeface="Courier New"/>
                <a:buNone/>
              </a:pPr>
              <a:endParaRPr sz="1800" dirty="0">
                <a:solidFill>
                  <a:schemeClr val="dk1"/>
                </a:solidFill>
                <a:latin typeface="Calibri"/>
                <a:ea typeface="Calibri"/>
                <a:cs typeface="Calibri"/>
                <a:sym typeface="Calibri"/>
              </a:endParaRPr>
            </a:p>
          </p:txBody>
        </p:sp>
      </p:grpSp>
      <p:grpSp>
        <p:nvGrpSpPr>
          <p:cNvPr id="46" name="Google Shape;161;p19">
            <a:extLst>
              <a:ext uri="{FF2B5EF4-FFF2-40B4-BE49-F238E27FC236}">
                <a16:creationId xmlns:a16="http://schemas.microsoft.com/office/drawing/2014/main" id="{068BF623-C6A3-285B-07DE-55C8EA8B1637}"/>
              </a:ext>
            </a:extLst>
          </p:cNvPr>
          <p:cNvGrpSpPr/>
          <p:nvPr/>
        </p:nvGrpSpPr>
        <p:grpSpPr>
          <a:xfrm>
            <a:off x="10151389" y="3076548"/>
            <a:ext cx="1938859" cy="544617"/>
            <a:chOff x="8594864" y="2379557"/>
            <a:chExt cx="1938859" cy="544617"/>
          </a:xfrm>
        </p:grpSpPr>
        <p:pic>
          <p:nvPicPr>
            <p:cNvPr id="47" name="Google Shape;162;p19" descr="A green and white logo with a building and a dollar sign&#10;&#10;Description automatically generated">
              <a:extLst>
                <a:ext uri="{FF2B5EF4-FFF2-40B4-BE49-F238E27FC236}">
                  <a16:creationId xmlns:a16="http://schemas.microsoft.com/office/drawing/2014/main" id="{234C9BA8-EEB7-0DF1-AEEA-8B979C68B0C9}"/>
                </a:ext>
              </a:extLst>
            </p:cNvPr>
            <p:cNvPicPr preferRelativeResize="0"/>
            <p:nvPr/>
          </p:nvPicPr>
          <p:blipFill rotWithShape="1">
            <a:blip r:embed="rId7">
              <a:alphaModFix/>
            </a:blip>
            <a:srcRect/>
            <a:stretch/>
          </p:blipFill>
          <p:spPr>
            <a:xfrm>
              <a:off x="8594864" y="2379557"/>
              <a:ext cx="590771" cy="544617"/>
            </a:xfrm>
            <a:prstGeom prst="rect">
              <a:avLst/>
            </a:prstGeom>
            <a:noFill/>
            <a:ln>
              <a:noFill/>
            </a:ln>
          </p:spPr>
        </p:pic>
        <p:sp>
          <p:nvSpPr>
            <p:cNvPr id="48" name="Google Shape;163;p19">
              <a:extLst>
                <a:ext uri="{FF2B5EF4-FFF2-40B4-BE49-F238E27FC236}">
                  <a16:creationId xmlns:a16="http://schemas.microsoft.com/office/drawing/2014/main" id="{A57A3858-042A-1BD4-E44D-72D32E6E13F2}"/>
                </a:ext>
              </a:extLst>
            </p:cNvPr>
            <p:cNvSpPr txBox="1"/>
            <p:nvPr/>
          </p:nvSpPr>
          <p:spPr>
            <a:xfrm>
              <a:off x="9575872" y="2494799"/>
              <a:ext cx="9578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Banking</a:t>
              </a:r>
              <a:endParaRPr dirty="0"/>
            </a:p>
          </p:txBody>
        </p:sp>
      </p:grpSp>
      <p:sp>
        <p:nvSpPr>
          <p:cNvPr id="49" name="Google Shape;164;p19">
            <a:extLst>
              <a:ext uri="{FF2B5EF4-FFF2-40B4-BE49-F238E27FC236}">
                <a16:creationId xmlns:a16="http://schemas.microsoft.com/office/drawing/2014/main" id="{F36F714C-BC89-C660-8736-4ACCFBA7A090}"/>
              </a:ext>
            </a:extLst>
          </p:cNvPr>
          <p:cNvSpPr txBox="1"/>
          <p:nvPr/>
        </p:nvSpPr>
        <p:spPr>
          <a:xfrm>
            <a:off x="11113627" y="3926177"/>
            <a:ext cx="1141594"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Insurance</a:t>
            </a:r>
            <a:endParaRPr dirty="0"/>
          </a:p>
        </p:txBody>
      </p:sp>
      <p:sp>
        <p:nvSpPr>
          <p:cNvPr id="50" name="Google Shape;165;p19">
            <a:extLst>
              <a:ext uri="{FF2B5EF4-FFF2-40B4-BE49-F238E27FC236}">
                <a16:creationId xmlns:a16="http://schemas.microsoft.com/office/drawing/2014/main" id="{A1040D23-41F9-81F0-53BF-604490FEFA8D}"/>
              </a:ext>
            </a:extLst>
          </p:cNvPr>
          <p:cNvSpPr txBox="1"/>
          <p:nvPr/>
        </p:nvSpPr>
        <p:spPr>
          <a:xfrm>
            <a:off x="11034786" y="4685174"/>
            <a:ext cx="1293347"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  Retail</a:t>
            </a:r>
            <a:endParaRPr dirty="0"/>
          </a:p>
        </p:txBody>
      </p:sp>
      <p:sp>
        <p:nvSpPr>
          <p:cNvPr id="51" name="Google Shape;166;p19">
            <a:extLst>
              <a:ext uri="{FF2B5EF4-FFF2-40B4-BE49-F238E27FC236}">
                <a16:creationId xmlns:a16="http://schemas.microsoft.com/office/drawing/2014/main" id="{83DF1BE3-045E-5C4F-5E97-587D995235F1}"/>
              </a:ext>
            </a:extLst>
          </p:cNvPr>
          <p:cNvSpPr txBox="1"/>
          <p:nvPr/>
        </p:nvSpPr>
        <p:spPr>
          <a:xfrm>
            <a:off x="11100949" y="5419529"/>
            <a:ext cx="13662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Government</a:t>
            </a:r>
            <a:endParaRPr dirty="0"/>
          </a:p>
        </p:txBody>
      </p:sp>
      <p:sp>
        <p:nvSpPr>
          <p:cNvPr id="52" name="Google Shape;167;p19">
            <a:extLst>
              <a:ext uri="{FF2B5EF4-FFF2-40B4-BE49-F238E27FC236}">
                <a16:creationId xmlns:a16="http://schemas.microsoft.com/office/drawing/2014/main" id="{7B0B6157-D6FB-2040-CCAE-18153AE6F57D}"/>
              </a:ext>
            </a:extLst>
          </p:cNvPr>
          <p:cNvSpPr txBox="1"/>
          <p:nvPr/>
        </p:nvSpPr>
        <p:spPr>
          <a:xfrm>
            <a:off x="11177827" y="6187569"/>
            <a:ext cx="957851"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Telecom</a:t>
            </a:r>
            <a:endParaRPr dirty="0"/>
          </a:p>
        </p:txBody>
      </p:sp>
      <p:pic>
        <p:nvPicPr>
          <p:cNvPr id="53" name="Google Shape;168;p19">
            <a:extLst>
              <a:ext uri="{FF2B5EF4-FFF2-40B4-BE49-F238E27FC236}">
                <a16:creationId xmlns:a16="http://schemas.microsoft.com/office/drawing/2014/main" id="{AA938B1F-4549-6995-F3EE-94584E5D5BFF}"/>
              </a:ext>
            </a:extLst>
          </p:cNvPr>
          <p:cNvPicPr preferRelativeResize="0"/>
          <p:nvPr/>
        </p:nvPicPr>
        <p:blipFill>
          <a:blip r:embed="rId8">
            <a:alphaModFix/>
          </a:blip>
          <a:stretch>
            <a:fillRect/>
          </a:stretch>
        </p:blipFill>
        <p:spPr>
          <a:xfrm>
            <a:off x="10094205" y="3871106"/>
            <a:ext cx="737851" cy="429770"/>
          </a:xfrm>
          <a:prstGeom prst="rect">
            <a:avLst/>
          </a:prstGeom>
          <a:noFill/>
          <a:ln w="12700" cap="flat" cmpd="sng">
            <a:solidFill>
              <a:srgbClr val="FFF2CC"/>
            </a:solidFill>
            <a:prstDash val="solid"/>
            <a:miter lim="8000"/>
            <a:headEnd type="none" w="sm" len="sm"/>
            <a:tailEnd type="none" w="sm" len="sm"/>
          </a:ln>
          <a:effectLst>
            <a:outerShdw blurRad="50800" dist="38100" dir="2700000" algn="tl" rotWithShape="0">
              <a:srgbClr val="000000">
                <a:alpha val="8630"/>
              </a:srgbClr>
            </a:outerShdw>
          </a:effectLst>
        </p:spPr>
      </p:pic>
      <p:pic>
        <p:nvPicPr>
          <p:cNvPr id="54" name="Google Shape;170;p19">
            <a:extLst>
              <a:ext uri="{FF2B5EF4-FFF2-40B4-BE49-F238E27FC236}">
                <a16:creationId xmlns:a16="http://schemas.microsoft.com/office/drawing/2014/main" id="{DA2D6D0E-E4C8-FAE9-6B3B-EE54992D0DDE}"/>
              </a:ext>
            </a:extLst>
          </p:cNvPr>
          <p:cNvPicPr preferRelativeResize="0"/>
          <p:nvPr/>
        </p:nvPicPr>
        <p:blipFill>
          <a:blip r:embed="rId9">
            <a:alphaModFix/>
          </a:blip>
          <a:stretch>
            <a:fillRect/>
          </a:stretch>
        </p:blipFill>
        <p:spPr>
          <a:xfrm>
            <a:off x="10151400" y="5331866"/>
            <a:ext cx="613925" cy="638491"/>
          </a:xfrm>
          <a:prstGeom prst="rect">
            <a:avLst/>
          </a:prstGeom>
          <a:noFill/>
          <a:ln>
            <a:noFill/>
          </a:ln>
        </p:spPr>
      </p:pic>
      <p:pic>
        <p:nvPicPr>
          <p:cNvPr id="55" name="Google Shape;171;p19">
            <a:extLst>
              <a:ext uri="{FF2B5EF4-FFF2-40B4-BE49-F238E27FC236}">
                <a16:creationId xmlns:a16="http://schemas.microsoft.com/office/drawing/2014/main" id="{0BF70E7B-AD04-83CB-E3C3-C411CE58861B}"/>
              </a:ext>
            </a:extLst>
          </p:cNvPr>
          <p:cNvPicPr preferRelativeResize="0"/>
          <p:nvPr/>
        </p:nvPicPr>
        <p:blipFill>
          <a:blip r:embed="rId10">
            <a:alphaModFix/>
          </a:blip>
          <a:stretch>
            <a:fillRect/>
          </a:stretch>
        </p:blipFill>
        <p:spPr>
          <a:xfrm>
            <a:off x="10151400" y="6159492"/>
            <a:ext cx="613925" cy="491612"/>
          </a:xfrm>
          <a:prstGeom prst="rect">
            <a:avLst/>
          </a:prstGeom>
          <a:noFill/>
          <a:ln w="12700" cap="flat" cmpd="sng">
            <a:solidFill>
              <a:srgbClr val="FFF2CC"/>
            </a:solidFill>
            <a:prstDash val="solid"/>
            <a:miter lim="8000"/>
            <a:headEnd type="none" w="sm" len="sm"/>
            <a:tailEnd type="none" w="sm" len="sm"/>
          </a:ln>
          <a:effectLst>
            <a:outerShdw blurRad="50800" dist="38100" dir="2700000" algn="tl" rotWithShape="0">
              <a:srgbClr val="000000">
                <a:alpha val="8630"/>
              </a:srgbClr>
            </a:outerShdw>
          </a:effectLst>
        </p:spPr>
      </p:pic>
      <p:pic>
        <p:nvPicPr>
          <p:cNvPr id="56" name="Picture 55">
            <a:extLst>
              <a:ext uri="{FF2B5EF4-FFF2-40B4-BE49-F238E27FC236}">
                <a16:creationId xmlns:a16="http://schemas.microsoft.com/office/drawing/2014/main" id="{96F86B64-85EC-C36B-CA88-5908D87E2E08}"/>
              </a:ext>
            </a:extLst>
          </p:cNvPr>
          <p:cNvPicPr>
            <a:picLocks noChangeAspect="1"/>
          </p:cNvPicPr>
          <p:nvPr/>
        </p:nvPicPr>
        <p:blipFill>
          <a:blip r:embed="rId11"/>
          <a:stretch>
            <a:fillRect/>
          </a:stretch>
        </p:blipFill>
        <p:spPr>
          <a:xfrm>
            <a:off x="10052232" y="4382885"/>
            <a:ext cx="854413" cy="854413"/>
          </a:xfrm>
          <a:prstGeom prst="rect">
            <a:avLst/>
          </a:prstGeom>
        </p:spPr>
      </p:pic>
      <p:pic>
        <p:nvPicPr>
          <p:cNvPr id="57" name="Picture 56">
            <a:extLst>
              <a:ext uri="{FF2B5EF4-FFF2-40B4-BE49-F238E27FC236}">
                <a16:creationId xmlns:a16="http://schemas.microsoft.com/office/drawing/2014/main" id="{7191B10D-C269-E728-1B20-0BED42DC4BCA}"/>
              </a:ext>
            </a:extLst>
          </p:cNvPr>
          <p:cNvPicPr>
            <a:picLocks noChangeAspect="1"/>
          </p:cNvPicPr>
          <p:nvPr/>
        </p:nvPicPr>
        <p:blipFill rotWithShape="1">
          <a:blip r:embed="rId12"/>
          <a:srcRect l="24658" t="34018" r="54714" b="30729"/>
          <a:stretch/>
        </p:blipFill>
        <p:spPr>
          <a:xfrm>
            <a:off x="7541846" y="3910853"/>
            <a:ext cx="1178046" cy="1114035"/>
          </a:xfrm>
          <a:prstGeom prst="rect">
            <a:avLst/>
          </a:prstGeom>
        </p:spPr>
      </p:pic>
      <p:pic>
        <p:nvPicPr>
          <p:cNvPr id="58" name="Picture 57">
            <a:extLst>
              <a:ext uri="{FF2B5EF4-FFF2-40B4-BE49-F238E27FC236}">
                <a16:creationId xmlns:a16="http://schemas.microsoft.com/office/drawing/2014/main" id="{175E9615-0AD1-01D5-F6BA-97E5024E7161}"/>
              </a:ext>
            </a:extLst>
          </p:cNvPr>
          <p:cNvPicPr>
            <a:picLocks noChangeAspect="1"/>
          </p:cNvPicPr>
          <p:nvPr/>
        </p:nvPicPr>
        <p:blipFill>
          <a:blip r:embed="rId13"/>
          <a:stretch>
            <a:fillRect/>
          </a:stretch>
        </p:blipFill>
        <p:spPr>
          <a:xfrm>
            <a:off x="7500523" y="5070181"/>
            <a:ext cx="1163980" cy="1163980"/>
          </a:xfrm>
          <a:prstGeom prst="rect">
            <a:avLst/>
          </a:prstGeom>
        </p:spPr>
      </p:pic>
      <p:pic>
        <p:nvPicPr>
          <p:cNvPr id="59" name="Picture 58">
            <a:extLst>
              <a:ext uri="{FF2B5EF4-FFF2-40B4-BE49-F238E27FC236}">
                <a16:creationId xmlns:a16="http://schemas.microsoft.com/office/drawing/2014/main" id="{B15BDA0A-DD12-DD08-0F77-66C77337CE6C}"/>
              </a:ext>
            </a:extLst>
          </p:cNvPr>
          <p:cNvPicPr>
            <a:picLocks noChangeAspect="1"/>
          </p:cNvPicPr>
          <p:nvPr/>
        </p:nvPicPr>
        <p:blipFill rotWithShape="1">
          <a:blip r:embed="rId14"/>
          <a:srcRect l="31645" t="2384" r="30957" b="22347"/>
          <a:stretch/>
        </p:blipFill>
        <p:spPr>
          <a:xfrm>
            <a:off x="6087624" y="5041288"/>
            <a:ext cx="800205" cy="907416"/>
          </a:xfrm>
          <a:prstGeom prst="rect">
            <a:avLst/>
          </a:prstGeom>
        </p:spPr>
      </p:pic>
      <p:pic>
        <p:nvPicPr>
          <p:cNvPr id="60" name="Picture 59" descr="A green and white logo&#10;&#10;Description automatically generated">
            <a:extLst>
              <a:ext uri="{FF2B5EF4-FFF2-40B4-BE49-F238E27FC236}">
                <a16:creationId xmlns:a16="http://schemas.microsoft.com/office/drawing/2014/main" id="{28F9A6C4-5F11-EEF1-163A-92539C7A444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3746205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38"/>
            <a:ext cx="10727205" cy="598318"/>
          </a:xfrm>
        </p:spPr>
        <p:txBody>
          <a:bodyPr/>
          <a:lstStyle/>
          <a:p>
            <a:r>
              <a:rPr lang="en-IN" b="1" dirty="0">
                <a:latin typeface="+mn-lt"/>
              </a:rPr>
              <a:t>GenAI Solutions @ NeoStats </a:t>
            </a:r>
          </a:p>
        </p:txBody>
      </p:sp>
      <p:pic>
        <p:nvPicPr>
          <p:cNvPr id="2" name="Graphic 1" descr="Call center with solid fill">
            <a:extLst>
              <a:ext uri="{FF2B5EF4-FFF2-40B4-BE49-F238E27FC236}">
                <a16:creationId xmlns:a16="http://schemas.microsoft.com/office/drawing/2014/main" id="{DA1267AF-693B-B3F3-6849-BE321C4BED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6922" y="2171137"/>
            <a:ext cx="1435100" cy="1435100"/>
          </a:xfrm>
          <a:prstGeom prst="rect">
            <a:avLst/>
          </a:prstGeom>
        </p:spPr>
      </p:pic>
      <p:sp>
        <p:nvSpPr>
          <p:cNvPr id="13" name="Rectangle 12">
            <a:extLst>
              <a:ext uri="{FF2B5EF4-FFF2-40B4-BE49-F238E27FC236}">
                <a16:creationId xmlns:a16="http://schemas.microsoft.com/office/drawing/2014/main" id="{87C7FE3E-0E78-B252-B585-C64739AD43A8}"/>
              </a:ext>
            </a:extLst>
          </p:cNvPr>
          <p:cNvSpPr/>
          <p:nvPr/>
        </p:nvSpPr>
        <p:spPr>
          <a:xfrm>
            <a:off x="933722" y="3476633"/>
            <a:ext cx="1968500" cy="502006"/>
          </a:xfrm>
          <a:prstGeom prst="rect">
            <a:avLst/>
          </a:prstGeom>
          <a:solidFill>
            <a:srgbClr val="59B9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Verdana" panose="020B0604030504040204" pitchFamily="34" charset="0"/>
                <a:ea typeface="Verdana" panose="020B0604030504040204" pitchFamily="34" charset="0"/>
              </a:rPr>
              <a:t>Call Centre Analytics</a:t>
            </a:r>
          </a:p>
        </p:txBody>
      </p:sp>
      <p:pic>
        <p:nvPicPr>
          <p:cNvPr id="3" name="Graphic 2" descr="Bank with solid fill">
            <a:extLst>
              <a:ext uri="{FF2B5EF4-FFF2-40B4-BE49-F238E27FC236}">
                <a16:creationId xmlns:a16="http://schemas.microsoft.com/office/drawing/2014/main" id="{D6AD4472-3879-509B-3DF2-3473402847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0563" y="2260631"/>
            <a:ext cx="1370656" cy="1370656"/>
          </a:xfrm>
          <a:prstGeom prst="rect">
            <a:avLst/>
          </a:prstGeom>
        </p:spPr>
      </p:pic>
      <p:sp>
        <p:nvSpPr>
          <p:cNvPr id="6" name="Rectangle 5">
            <a:extLst>
              <a:ext uri="{FF2B5EF4-FFF2-40B4-BE49-F238E27FC236}">
                <a16:creationId xmlns:a16="http://schemas.microsoft.com/office/drawing/2014/main" id="{2118E391-8E9D-BC24-02EA-0DBDBD99852C}"/>
              </a:ext>
            </a:extLst>
          </p:cNvPr>
          <p:cNvSpPr/>
          <p:nvPr/>
        </p:nvSpPr>
        <p:spPr>
          <a:xfrm>
            <a:off x="4862346" y="3476633"/>
            <a:ext cx="1968500" cy="50200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Verdana" panose="020B0604030504040204" pitchFamily="34" charset="0"/>
                <a:ea typeface="Verdana" panose="020B0604030504040204" pitchFamily="34" charset="0"/>
              </a:rPr>
              <a:t>Smart Search</a:t>
            </a:r>
          </a:p>
        </p:txBody>
      </p:sp>
      <p:sp>
        <p:nvSpPr>
          <p:cNvPr id="8" name="Rectangle 7">
            <a:extLst>
              <a:ext uri="{FF2B5EF4-FFF2-40B4-BE49-F238E27FC236}">
                <a16:creationId xmlns:a16="http://schemas.microsoft.com/office/drawing/2014/main" id="{D2842A75-D9D0-AC4E-BF43-F0E34BBDA0DB}"/>
              </a:ext>
            </a:extLst>
          </p:cNvPr>
          <p:cNvSpPr/>
          <p:nvPr/>
        </p:nvSpPr>
        <p:spPr>
          <a:xfrm>
            <a:off x="933723" y="6314791"/>
            <a:ext cx="1968499" cy="50200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Verdana" panose="020B0604030504040204" pitchFamily="34" charset="0"/>
                <a:ea typeface="Verdana" panose="020B0604030504040204" pitchFamily="34" charset="0"/>
              </a:rPr>
              <a:t>Judge CoPilot</a:t>
            </a:r>
          </a:p>
        </p:txBody>
      </p:sp>
      <p:sp>
        <p:nvSpPr>
          <p:cNvPr id="10" name="Rectangle 9">
            <a:extLst>
              <a:ext uri="{FF2B5EF4-FFF2-40B4-BE49-F238E27FC236}">
                <a16:creationId xmlns:a16="http://schemas.microsoft.com/office/drawing/2014/main" id="{1A0BA8AC-D238-EAD7-8DBC-42D8919CB490}"/>
              </a:ext>
            </a:extLst>
          </p:cNvPr>
          <p:cNvSpPr/>
          <p:nvPr/>
        </p:nvSpPr>
        <p:spPr>
          <a:xfrm>
            <a:off x="8282973" y="3440044"/>
            <a:ext cx="1866900" cy="502006"/>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Verdana" panose="020B0604030504040204" pitchFamily="34" charset="0"/>
                <a:ea typeface="Verdana" panose="020B0604030504040204" pitchFamily="34" charset="0"/>
              </a:rPr>
              <a:t>H&amp;S Policy Advisor</a:t>
            </a:r>
          </a:p>
        </p:txBody>
      </p:sp>
      <p:pic>
        <p:nvPicPr>
          <p:cNvPr id="12" name="Graphic 11" descr="Folder Search with solid fill">
            <a:extLst>
              <a:ext uri="{FF2B5EF4-FFF2-40B4-BE49-F238E27FC236}">
                <a16:creationId xmlns:a16="http://schemas.microsoft.com/office/drawing/2014/main" id="{61A18CAC-B05F-2A3D-7132-3CB927E017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51401" y="2285015"/>
            <a:ext cx="1193483" cy="1193483"/>
          </a:xfrm>
          <a:prstGeom prst="rect">
            <a:avLst/>
          </a:prstGeom>
        </p:spPr>
      </p:pic>
      <p:sp>
        <p:nvSpPr>
          <p:cNvPr id="14" name="Rectangle 13">
            <a:extLst>
              <a:ext uri="{FF2B5EF4-FFF2-40B4-BE49-F238E27FC236}">
                <a16:creationId xmlns:a16="http://schemas.microsoft.com/office/drawing/2014/main" id="{DD3C7F00-0DBB-9D20-2F66-E1BC5E5A9074}"/>
              </a:ext>
            </a:extLst>
          </p:cNvPr>
          <p:cNvSpPr/>
          <p:nvPr/>
        </p:nvSpPr>
        <p:spPr>
          <a:xfrm>
            <a:off x="11101861" y="3420926"/>
            <a:ext cx="1968498" cy="50200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Verdana" panose="020B0604030504040204" pitchFamily="34" charset="0"/>
                <a:ea typeface="Verdana" panose="020B0604030504040204" pitchFamily="34" charset="0"/>
              </a:rPr>
              <a:t>Documents Summarization</a:t>
            </a:r>
          </a:p>
        </p:txBody>
      </p:sp>
      <p:pic>
        <p:nvPicPr>
          <p:cNvPr id="16" name="Graphic 15" descr="Construction worker female with solid fill">
            <a:extLst>
              <a:ext uri="{FF2B5EF4-FFF2-40B4-BE49-F238E27FC236}">
                <a16:creationId xmlns:a16="http://schemas.microsoft.com/office/drawing/2014/main" id="{9D351C86-47A0-0F2E-1AB2-E72AB2B0BE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8325" y="2289571"/>
            <a:ext cx="1274043" cy="1274043"/>
          </a:xfrm>
          <a:prstGeom prst="rect">
            <a:avLst/>
          </a:prstGeom>
        </p:spPr>
      </p:pic>
      <p:pic>
        <p:nvPicPr>
          <p:cNvPr id="18" name="Graphic 17" descr="Chat with solid fill">
            <a:extLst>
              <a:ext uri="{FF2B5EF4-FFF2-40B4-BE49-F238E27FC236}">
                <a16:creationId xmlns:a16="http://schemas.microsoft.com/office/drawing/2014/main" id="{979D31DE-11FF-D705-8631-0838CC70A3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22315" y="5194803"/>
            <a:ext cx="1288915" cy="1288915"/>
          </a:xfrm>
          <a:prstGeom prst="rect">
            <a:avLst/>
          </a:prstGeom>
        </p:spPr>
      </p:pic>
      <p:sp>
        <p:nvSpPr>
          <p:cNvPr id="19" name="Rectangle 18">
            <a:extLst>
              <a:ext uri="{FF2B5EF4-FFF2-40B4-BE49-F238E27FC236}">
                <a16:creationId xmlns:a16="http://schemas.microsoft.com/office/drawing/2014/main" id="{B8445FBE-051C-E281-8104-A2386D527E77}"/>
              </a:ext>
            </a:extLst>
          </p:cNvPr>
          <p:cNvSpPr/>
          <p:nvPr/>
        </p:nvSpPr>
        <p:spPr>
          <a:xfrm>
            <a:off x="4795095" y="6314791"/>
            <a:ext cx="1968499" cy="502006"/>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Verdana" panose="020B0604030504040204" pitchFamily="34" charset="0"/>
                <a:ea typeface="Verdana" panose="020B0604030504040204" pitchFamily="34" charset="0"/>
              </a:rPr>
              <a:t>Tax Portal Chatbot</a:t>
            </a:r>
          </a:p>
        </p:txBody>
      </p:sp>
      <p:pic>
        <p:nvPicPr>
          <p:cNvPr id="20" name="Graphic 19" descr="Inbox with solid fill">
            <a:extLst>
              <a:ext uri="{FF2B5EF4-FFF2-40B4-BE49-F238E27FC236}">
                <a16:creationId xmlns:a16="http://schemas.microsoft.com/office/drawing/2014/main" id="{020B0E32-47C9-2E65-7C92-AAD28CF743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18432" y="5141864"/>
            <a:ext cx="1288916" cy="1288916"/>
          </a:xfrm>
          <a:prstGeom prst="rect">
            <a:avLst/>
          </a:prstGeom>
        </p:spPr>
      </p:pic>
      <p:sp>
        <p:nvSpPr>
          <p:cNvPr id="21" name="Rectangle 20">
            <a:extLst>
              <a:ext uri="{FF2B5EF4-FFF2-40B4-BE49-F238E27FC236}">
                <a16:creationId xmlns:a16="http://schemas.microsoft.com/office/drawing/2014/main" id="{C607ED60-60D1-EFA5-4953-0C3994C94CF1}"/>
              </a:ext>
            </a:extLst>
          </p:cNvPr>
          <p:cNvSpPr/>
          <p:nvPr/>
        </p:nvSpPr>
        <p:spPr>
          <a:xfrm>
            <a:off x="11329574" y="6314791"/>
            <a:ext cx="1968499" cy="50200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Verdana" panose="020B0604030504040204" pitchFamily="34" charset="0"/>
                <a:ea typeface="Verdana" panose="020B0604030504040204" pitchFamily="34" charset="0"/>
              </a:rPr>
              <a:t>Resume Parser</a:t>
            </a:r>
          </a:p>
        </p:txBody>
      </p:sp>
      <p:pic>
        <p:nvPicPr>
          <p:cNvPr id="23" name="Graphic 22" descr="Judge female with solid fill">
            <a:extLst>
              <a:ext uri="{FF2B5EF4-FFF2-40B4-BE49-F238E27FC236}">
                <a16:creationId xmlns:a16="http://schemas.microsoft.com/office/drawing/2014/main" id="{F138F37C-9F02-79A0-F07D-16C6F40D2A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65851" y="5129672"/>
            <a:ext cx="1288915" cy="1288915"/>
          </a:xfrm>
          <a:prstGeom prst="rect">
            <a:avLst/>
          </a:prstGeom>
        </p:spPr>
      </p:pic>
      <p:pic>
        <p:nvPicPr>
          <p:cNvPr id="25" name="Graphic 24" descr="Mountain scene with solid fill">
            <a:extLst>
              <a:ext uri="{FF2B5EF4-FFF2-40B4-BE49-F238E27FC236}">
                <a16:creationId xmlns:a16="http://schemas.microsoft.com/office/drawing/2014/main" id="{DFF99AF4-5361-4A30-C540-30EC0DE6EC2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38504" y="5250927"/>
            <a:ext cx="1063864" cy="1063864"/>
          </a:xfrm>
          <a:prstGeom prst="rect">
            <a:avLst/>
          </a:prstGeom>
        </p:spPr>
      </p:pic>
      <p:sp>
        <p:nvSpPr>
          <p:cNvPr id="26" name="Rectangle 25">
            <a:extLst>
              <a:ext uri="{FF2B5EF4-FFF2-40B4-BE49-F238E27FC236}">
                <a16:creationId xmlns:a16="http://schemas.microsoft.com/office/drawing/2014/main" id="{9C1A7B25-B48D-CA89-8AFB-01D918D0F1E4}"/>
              </a:ext>
            </a:extLst>
          </p:cNvPr>
          <p:cNvSpPr/>
          <p:nvPr/>
        </p:nvSpPr>
        <p:spPr>
          <a:xfrm>
            <a:off x="8244956" y="6314791"/>
            <a:ext cx="1968499" cy="502006"/>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Verdana" panose="020B0604030504040204" pitchFamily="34" charset="0"/>
                <a:ea typeface="Verdana" panose="020B0604030504040204" pitchFamily="34" charset="0"/>
              </a:rPr>
              <a:t>Travel Advisor</a:t>
            </a:r>
          </a:p>
        </p:txBody>
      </p:sp>
      <p:pic>
        <p:nvPicPr>
          <p:cNvPr id="9" name="Picture 8" descr="A green and white logo&#10;&#10;Description automatically generated">
            <a:extLst>
              <a:ext uri="{FF2B5EF4-FFF2-40B4-BE49-F238E27FC236}">
                <a16:creationId xmlns:a16="http://schemas.microsoft.com/office/drawing/2014/main" id="{EB1CC9B5-F6C6-F9D2-A533-145B5113B3F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112315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1+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500"/>
                                        <p:tgtEl>
                                          <p:spTgt spid="6"/>
                                        </p:tgtEl>
                                        <p:attrNameLst>
                                          <p:attrName>ppt_x</p:attrName>
                                        </p:attrNameLst>
                                      </p:cBhvr>
                                      <p:tavLst>
                                        <p:tav tm="0">
                                          <p:val>
                                            <p:strVal val="ppt_x"/>
                                          </p:val>
                                        </p:tav>
                                        <p:tav tm="100000">
                                          <p:val>
                                            <p:strVal val="1+ppt_w/2"/>
                                          </p:val>
                                        </p:tav>
                                      </p:tavLst>
                                    </p:anim>
                                    <p:anim calcmode="lin" valueType="num">
                                      <p:cBhvr additive="base">
                                        <p:cTn id="11" dur="500"/>
                                        <p:tgtEl>
                                          <p:spTgt spid="6"/>
                                        </p:tgtEl>
                                        <p:attrNameLst>
                                          <p:attrName>ppt_y</p:attrName>
                                        </p:attrNameLst>
                                      </p:cBhvr>
                                      <p:tavLst>
                                        <p:tav tm="0">
                                          <p:val>
                                            <p:strVal val="ppt_y"/>
                                          </p:val>
                                        </p:tav>
                                        <p:tav tm="100000">
                                          <p:val>
                                            <p:strVal val="ppt_y"/>
                                          </p:val>
                                        </p:tav>
                                      </p:tavLst>
                                    </p:anim>
                                    <p:set>
                                      <p:cBhvr>
                                        <p:cTn id="12" dur="1" fill="hold">
                                          <p:stCondLst>
                                            <p:cond delay="499"/>
                                          </p:stCondLst>
                                        </p:cTn>
                                        <p:tgtEl>
                                          <p:spTgt spid="6"/>
                                        </p:tgtEl>
                                        <p:attrNameLst>
                                          <p:attrName>style.visibility</p:attrName>
                                        </p:attrNameLst>
                                      </p:cBhvr>
                                      <p:to>
                                        <p:strVal val="hidden"/>
                                      </p:to>
                                    </p:set>
                                  </p:childTnLst>
                                </p:cTn>
                              </p:par>
                              <p:par>
                                <p:cTn id="13" presetID="2" presetClass="exit" presetSubtype="2" fill="hold" grpId="0" nodeType="withEffect">
                                  <p:stCondLst>
                                    <p:cond delay="0"/>
                                  </p:stCondLst>
                                  <p:childTnLst>
                                    <p:anim calcmode="lin" valueType="num">
                                      <p:cBhvr additive="base">
                                        <p:cTn id="14" dur="500"/>
                                        <p:tgtEl>
                                          <p:spTgt spid="10"/>
                                        </p:tgtEl>
                                        <p:attrNameLst>
                                          <p:attrName>ppt_x</p:attrName>
                                        </p:attrNameLst>
                                      </p:cBhvr>
                                      <p:tavLst>
                                        <p:tav tm="0">
                                          <p:val>
                                            <p:strVal val="ppt_x"/>
                                          </p:val>
                                        </p:tav>
                                        <p:tav tm="100000">
                                          <p:val>
                                            <p:strVal val="1+ppt_w/2"/>
                                          </p:val>
                                        </p:tav>
                                      </p:tavLst>
                                    </p:anim>
                                    <p:anim calcmode="lin" valueType="num">
                                      <p:cBhvr additive="base">
                                        <p:cTn id="15" dur="500"/>
                                        <p:tgtEl>
                                          <p:spTgt spid="10"/>
                                        </p:tgtEl>
                                        <p:attrNameLst>
                                          <p:attrName>ppt_y</p:attrName>
                                        </p:attrNameLst>
                                      </p:cBhvr>
                                      <p:tavLst>
                                        <p:tav tm="0">
                                          <p:val>
                                            <p:strVal val="ppt_y"/>
                                          </p:val>
                                        </p:tav>
                                        <p:tav tm="100000">
                                          <p:val>
                                            <p:strVal val="ppt_y"/>
                                          </p:val>
                                        </p:tav>
                                      </p:tavLst>
                                    </p:anim>
                                    <p:set>
                                      <p:cBhvr>
                                        <p:cTn id="16" dur="1" fill="hold">
                                          <p:stCondLst>
                                            <p:cond delay="499"/>
                                          </p:stCondLst>
                                        </p:cTn>
                                        <p:tgtEl>
                                          <p:spTgt spid="10"/>
                                        </p:tgtEl>
                                        <p:attrNameLst>
                                          <p:attrName>style.visibility</p:attrName>
                                        </p:attrNameLst>
                                      </p:cBhvr>
                                      <p:to>
                                        <p:strVal val="hidden"/>
                                      </p:to>
                                    </p:set>
                                  </p:childTnLst>
                                </p:cTn>
                              </p:par>
                              <p:par>
                                <p:cTn id="17" presetID="2" presetClass="exit" presetSubtype="2" fill="hold" nodeType="with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1+ppt_w/2"/>
                                          </p:val>
                                        </p:tav>
                                      </p:tavLst>
                                    </p:anim>
                                    <p:anim calcmode="lin" valueType="num">
                                      <p:cBhvr additive="base">
                                        <p:cTn id="19" dur="500"/>
                                        <p:tgtEl>
                                          <p:spTgt spid="12"/>
                                        </p:tgtEl>
                                        <p:attrNameLst>
                                          <p:attrName>ppt_y</p:attrName>
                                        </p:attrNameLst>
                                      </p:cBhvr>
                                      <p:tavLst>
                                        <p:tav tm="0">
                                          <p:val>
                                            <p:strVal val="ppt_y"/>
                                          </p:val>
                                        </p:tav>
                                        <p:tav tm="100000">
                                          <p:val>
                                            <p:strVal val="ppt_y"/>
                                          </p:val>
                                        </p:tav>
                                      </p:tavLst>
                                    </p:anim>
                                    <p:set>
                                      <p:cBhvr>
                                        <p:cTn id="20" dur="1" fill="hold">
                                          <p:stCondLst>
                                            <p:cond delay="499"/>
                                          </p:stCondLst>
                                        </p:cTn>
                                        <p:tgtEl>
                                          <p:spTgt spid="12"/>
                                        </p:tgtEl>
                                        <p:attrNameLst>
                                          <p:attrName>style.visibility</p:attrName>
                                        </p:attrNameLst>
                                      </p:cBhvr>
                                      <p:to>
                                        <p:strVal val="hidden"/>
                                      </p:to>
                                    </p:set>
                                  </p:childTnLst>
                                </p:cTn>
                              </p:par>
                              <p:par>
                                <p:cTn id="21" presetID="2" presetClass="exit" presetSubtype="2" fill="hold" grpId="0" nodeType="withEffect">
                                  <p:stCondLst>
                                    <p:cond delay="0"/>
                                  </p:stCondLst>
                                  <p:childTnLst>
                                    <p:anim calcmode="lin" valueType="num">
                                      <p:cBhvr additive="base">
                                        <p:cTn id="22" dur="500"/>
                                        <p:tgtEl>
                                          <p:spTgt spid="14"/>
                                        </p:tgtEl>
                                        <p:attrNameLst>
                                          <p:attrName>ppt_x</p:attrName>
                                        </p:attrNameLst>
                                      </p:cBhvr>
                                      <p:tavLst>
                                        <p:tav tm="0">
                                          <p:val>
                                            <p:strVal val="ppt_x"/>
                                          </p:val>
                                        </p:tav>
                                        <p:tav tm="100000">
                                          <p:val>
                                            <p:strVal val="1+ppt_w/2"/>
                                          </p:val>
                                        </p:tav>
                                      </p:tavLst>
                                    </p:anim>
                                    <p:anim calcmode="lin" valueType="num">
                                      <p:cBhvr additive="base">
                                        <p:cTn id="23" dur="500"/>
                                        <p:tgtEl>
                                          <p:spTgt spid="14"/>
                                        </p:tgtEl>
                                        <p:attrNameLst>
                                          <p:attrName>ppt_y</p:attrName>
                                        </p:attrNameLst>
                                      </p:cBhvr>
                                      <p:tavLst>
                                        <p:tav tm="0">
                                          <p:val>
                                            <p:strVal val="ppt_y"/>
                                          </p:val>
                                        </p:tav>
                                        <p:tav tm="100000">
                                          <p:val>
                                            <p:strVal val="ppt_y"/>
                                          </p:val>
                                        </p:tav>
                                      </p:tavLst>
                                    </p:anim>
                                    <p:set>
                                      <p:cBhvr>
                                        <p:cTn id="24" dur="1" fill="hold">
                                          <p:stCondLst>
                                            <p:cond delay="499"/>
                                          </p:stCondLst>
                                        </p:cTn>
                                        <p:tgtEl>
                                          <p:spTgt spid="14"/>
                                        </p:tgtEl>
                                        <p:attrNameLst>
                                          <p:attrName>style.visibility</p:attrName>
                                        </p:attrNameLst>
                                      </p:cBhvr>
                                      <p:to>
                                        <p:strVal val="hidden"/>
                                      </p:to>
                                    </p:set>
                                  </p:childTnLst>
                                </p:cTn>
                              </p:par>
                              <p:par>
                                <p:cTn id="25" presetID="2" presetClass="exit" presetSubtype="2" fill="hold" nodeType="withEffect">
                                  <p:stCondLst>
                                    <p:cond delay="0"/>
                                  </p:stCondLst>
                                  <p:childTnLst>
                                    <p:anim calcmode="lin" valueType="num">
                                      <p:cBhvr additive="base">
                                        <p:cTn id="26" dur="500"/>
                                        <p:tgtEl>
                                          <p:spTgt spid="16"/>
                                        </p:tgtEl>
                                        <p:attrNameLst>
                                          <p:attrName>ppt_x</p:attrName>
                                        </p:attrNameLst>
                                      </p:cBhvr>
                                      <p:tavLst>
                                        <p:tav tm="0">
                                          <p:val>
                                            <p:strVal val="ppt_x"/>
                                          </p:val>
                                        </p:tav>
                                        <p:tav tm="100000">
                                          <p:val>
                                            <p:strVal val="1+ppt_w/2"/>
                                          </p:val>
                                        </p:tav>
                                      </p:tavLst>
                                    </p:anim>
                                    <p:anim calcmode="lin" valueType="num">
                                      <p:cBhvr additive="base">
                                        <p:cTn id="27" dur="500"/>
                                        <p:tgtEl>
                                          <p:spTgt spid="16"/>
                                        </p:tgtEl>
                                        <p:attrNameLst>
                                          <p:attrName>ppt_y</p:attrName>
                                        </p:attrNameLst>
                                      </p:cBhvr>
                                      <p:tavLst>
                                        <p:tav tm="0">
                                          <p:val>
                                            <p:strVal val="ppt_y"/>
                                          </p:val>
                                        </p:tav>
                                        <p:tav tm="100000">
                                          <p:val>
                                            <p:strVal val="ppt_y"/>
                                          </p:val>
                                        </p:tav>
                                      </p:tavLst>
                                    </p:anim>
                                    <p:set>
                                      <p:cBhvr>
                                        <p:cTn id="28" dur="1" fill="hold">
                                          <p:stCondLst>
                                            <p:cond delay="499"/>
                                          </p:stCondLst>
                                        </p:cTn>
                                        <p:tgtEl>
                                          <p:spTgt spid="16"/>
                                        </p:tgtEl>
                                        <p:attrNameLst>
                                          <p:attrName>style.visibility</p:attrName>
                                        </p:attrNameLst>
                                      </p:cBhvr>
                                      <p:to>
                                        <p:strVal val="hidden"/>
                                      </p:to>
                                    </p:set>
                                  </p:childTnLst>
                                </p:cTn>
                              </p:par>
                              <p:par>
                                <p:cTn id="29" presetID="2" presetClass="exit" presetSubtype="2" fill="hold" nodeType="withEffect">
                                  <p:stCondLst>
                                    <p:cond delay="0"/>
                                  </p:stCondLst>
                                  <p:childTnLst>
                                    <p:anim calcmode="lin" valueType="num">
                                      <p:cBhvr additive="base">
                                        <p:cTn id="30" dur="500"/>
                                        <p:tgtEl>
                                          <p:spTgt spid="18"/>
                                        </p:tgtEl>
                                        <p:attrNameLst>
                                          <p:attrName>ppt_x</p:attrName>
                                        </p:attrNameLst>
                                      </p:cBhvr>
                                      <p:tavLst>
                                        <p:tav tm="0">
                                          <p:val>
                                            <p:strVal val="ppt_x"/>
                                          </p:val>
                                        </p:tav>
                                        <p:tav tm="100000">
                                          <p:val>
                                            <p:strVal val="1+ppt_w/2"/>
                                          </p:val>
                                        </p:tav>
                                      </p:tavLst>
                                    </p:anim>
                                    <p:anim calcmode="lin" valueType="num">
                                      <p:cBhvr additive="base">
                                        <p:cTn id="31" dur="500"/>
                                        <p:tgtEl>
                                          <p:spTgt spid="18"/>
                                        </p:tgtEl>
                                        <p:attrNameLst>
                                          <p:attrName>ppt_y</p:attrName>
                                        </p:attrNameLst>
                                      </p:cBhvr>
                                      <p:tavLst>
                                        <p:tav tm="0">
                                          <p:val>
                                            <p:strVal val="ppt_y"/>
                                          </p:val>
                                        </p:tav>
                                        <p:tav tm="100000">
                                          <p:val>
                                            <p:strVal val="ppt_y"/>
                                          </p:val>
                                        </p:tav>
                                      </p:tavLst>
                                    </p:anim>
                                    <p:set>
                                      <p:cBhvr>
                                        <p:cTn id="32" dur="1" fill="hold">
                                          <p:stCondLst>
                                            <p:cond delay="499"/>
                                          </p:stCondLst>
                                        </p:cTn>
                                        <p:tgtEl>
                                          <p:spTgt spid="18"/>
                                        </p:tgtEl>
                                        <p:attrNameLst>
                                          <p:attrName>style.visibility</p:attrName>
                                        </p:attrNameLst>
                                      </p:cBhvr>
                                      <p:to>
                                        <p:strVal val="hidden"/>
                                      </p:to>
                                    </p:set>
                                  </p:childTnLst>
                                </p:cTn>
                              </p:par>
                              <p:par>
                                <p:cTn id="33" presetID="2" presetClass="exit" presetSubtype="2" fill="hold" grpId="0" nodeType="withEffect">
                                  <p:stCondLst>
                                    <p:cond delay="0"/>
                                  </p:stCondLst>
                                  <p:childTnLst>
                                    <p:anim calcmode="lin" valueType="num">
                                      <p:cBhvr additive="base">
                                        <p:cTn id="34" dur="500"/>
                                        <p:tgtEl>
                                          <p:spTgt spid="19"/>
                                        </p:tgtEl>
                                        <p:attrNameLst>
                                          <p:attrName>ppt_x</p:attrName>
                                        </p:attrNameLst>
                                      </p:cBhvr>
                                      <p:tavLst>
                                        <p:tav tm="0">
                                          <p:val>
                                            <p:strVal val="ppt_x"/>
                                          </p:val>
                                        </p:tav>
                                        <p:tav tm="100000">
                                          <p:val>
                                            <p:strVal val="1+ppt_w/2"/>
                                          </p:val>
                                        </p:tav>
                                      </p:tavLst>
                                    </p:anim>
                                    <p:anim calcmode="lin" valueType="num">
                                      <p:cBhvr additive="base">
                                        <p:cTn id="35" dur="500"/>
                                        <p:tgtEl>
                                          <p:spTgt spid="19"/>
                                        </p:tgtEl>
                                        <p:attrNameLst>
                                          <p:attrName>ppt_y</p:attrName>
                                        </p:attrNameLst>
                                      </p:cBhvr>
                                      <p:tavLst>
                                        <p:tav tm="0">
                                          <p:val>
                                            <p:strVal val="ppt_y"/>
                                          </p:val>
                                        </p:tav>
                                        <p:tav tm="100000">
                                          <p:val>
                                            <p:strVal val="ppt_y"/>
                                          </p:val>
                                        </p:tav>
                                      </p:tavLst>
                                    </p:anim>
                                    <p:set>
                                      <p:cBhvr>
                                        <p:cTn id="36" dur="1" fill="hold">
                                          <p:stCondLst>
                                            <p:cond delay="499"/>
                                          </p:stCondLst>
                                        </p:cTn>
                                        <p:tgtEl>
                                          <p:spTgt spid="19"/>
                                        </p:tgtEl>
                                        <p:attrNameLst>
                                          <p:attrName>style.visibility</p:attrName>
                                        </p:attrNameLst>
                                      </p:cBhvr>
                                      <p:to>
                                        <p:strVal val="hidden"/>
                                      </p:to>
                                    </p:set>
                                  </p:childTnLst>
                                </p:cTn>
                              </p:par>
                              <p:par>
                                <p:cTn id="37" presetID="2" presetClass="exit" presetSubtype="2" fill="hold" nodeType="withEffect">
                                  <p:stCondLst>
                                    <p:cond delay="0"/>
                                  </p:stCondLst>
                                  <p:childTnLst>
                                    <p:anim calcmode="lin" valueType="num">
                                      <p:cBhvr additive="base">
                                        <p:cTn id="38" dur="500"/>
                                        <p:tgtEl>
                                          <p:spTgt spid="20"/>
                                        </p:tgtEl>
                                        <p:attrNameLst>
                                          <p:attrName>ppt_x</p:attrName>
                                        </p:attrNameLst>
                                      </p:cBhvr>
                                      <p:tavLst>
                                        <p:tav tm="0">
                                          <p:val>
                                            <p:strVal val="ppt_x"/>
                                          </p:val>
                                        </p:tav>
                                        <p:tav tm="100000">
                                          <p:val>
                                            <p:strVal val="1+ppt_w/2"/>
                                          </p:val>
                                        </p:tav>
                                      </p:tavLst>
                                    </p:anim>
                                    <p:anim calcmode="lin" valueType="num">
                                      <p:cBhvr additive="base">
                                        <p:cTn id="39" dur="500"/>
                                        <p:tgtEl>
                                          <p:spTgt spid="20"/>
                                        </p:tgtEl>
                                        <p:attrNameLst>
                                          <p:attrName>ppt_y</p:attrName>
                                        </p:attrNameLst>
                                      </p:cBhvr>
                                      <p:tavLst>
                                        <p:tav tm="0">
                                          <p:val>
                                            <p:strVal val="ppt_y"/>
                                          </p:val>
                                        </p:tav>
                                        <p:tav tm="100000">
                                          <p:val>
                                            <p:strVal val="ppt_y"/>
                                          </p:val>
                                        </p:tav>
                                      </p:tavLst>
                                    </p:anim>
                                    <p:set>
                                      <p:cBhvr>
                                        <p:cTn id="40" dur="1" fill="hold">
                                          <p:stCondLst>
                                            <p:cond delay="499"/>
                                          </p:stCondLst>
                                        </p:cTn>
                                        <p:tgtEl>
                                          <p:spTgt spid="20"/>
                                        </p:tgtEl>
                                        <p:attrNameLst>
                                          <p:attrName>style.visibility</p:attrName>
                                        </p:attrNameLst>
                                      </p:cBhvr>
                                      <p:to>
                                        <p:strVal val="hidden"/>
                                      </p:to>
                                    </p:set>
                                  </p:childTnLst>
                                </p:cTn>
                              </p:par>
                              <p:par>
                                <p:cTn id="41" presetID="2" presetClass="exit" presetSubtype="2" fill="hold" grpId="0" nodeType="withEffect">
                                  <p:stCondLst>
                                    <p:cond delay="0"/>
                                  </p:stCondLst>
                                  <p:childTnLst>
                                    <p:anim calcmode="lin" valueType="num">
                                      <p:cBhvr additive="base">
                                        <p:cTn id="42" dur="500"/>
                                        <p:tgtEl>
                                          <p:spTgt spid="21"/>
                                        </p:tgtEl>
                                        <p:attrNameLst>
                                          <p:attrName>ppt_x</p:attrName>
                                        </p:attrNameLst>
                                      </p:cBhvr>
                                      <p:tavLst>
                                        <p:tav tm="0">
                                          <p:val>
                                            <p:strVal val="ppt_x"/>
                                          </p:val>
                                        </p:tav>
                                        <p:tav tm="100000">
                                          <p:val>
                                            <p:strVal val="1+ppt_w/2"/>
                                          </p:val>
                                        </p:tav>
                                      </p:tavLst>
                                    </p:anim>
                                    <p:anim calcmode="lin" valueType="num">
                                      <p:cBhvr additive="base">
                                        <p:cTn id="43" dur="500"/>
                                        <p:tgtEl>
                                          <p:spTgt spid="21"/>
                                        </p:tgtEl>
                                        <p:attrNameLst>
                                          <p:attrName>ppt_y</p:attrName>
                                        </p:attrNameLst>
                                      </p:cBhvr>
                                      <p:tavLst>
                                        <p:tav tm="0">
                                          <p:val>
                                            <p:strVal val="ppt_y"/>
                                          </p:val>
                                        </p:tav>
                                        <p:tav tm="100000">
                                          <p:val>
                                            <p:strVal val="ppt_y"/>
                                          </p:val>
                                        </p:tav>
                                      </p:tavLst>
                                    </p:anim>
                                    <p:set>
                                      <p:cBhvr>
                                        <p:cTn id="44" dur="1" fill="hold">
                                          <p:stCondLst>
                                            <p:cond delay="499"/>
                                          </p:stCondLst>
                                        </p:cTn>
                                        <p:tgtEl>
                                          <p:spTgt spid="21"/>
                                        </p:tgtEl>
                                        <p:attrNameLst>
                                          <p:attrName>style.visibility</p:attrName>
                                        </p:attrNameLst>
                                      </p:cBhvr>
                                      <p:to>
                                        <p:strVal val="hidden"/>
                                      </p:to>
                                    </p:set>
                                  </p:childTnLst>
                                </p:cTn>
                              </p:par>
                              <p:par>
                                <p:cTn id="45" presetID="2" presetClass="exit" presetSubtype="2" fill="hold" nodeType="withEffect">
                                  <p:stCondLst>
                                    <p:cond delay="0"/>
                                  </p:stCondLst>
                                  <p:childTnLst>
                                    <p:anim calcmode="lin" valueType="num">
                                      <p:cBhvr additive="base">
                                        <p:cTn id="46" dur="500"/>
                                        <p:tgtEl>
                                          <p:spTgt spid="25"/>
                                        </p:tgtEl>
                                        <p:attrNameLst>
                                          <p:attrName>ppt_x</p:attrName>
                                        </p:attrNameLst>
                                      </p:cBhvr>
                                      <p:tavLst>
                                        <p:tav tm="0">
                                          <p:val>
                                            <p:strVal val="ppt_x"/>
                                          </p:val>
                                        </p:tav>
                                        <p:tav tm="100000">
                                          <p:val>
                                            <p:strVal val="1+ppt_w/2"/>
                                          </p:val>
                                        </p:tav>
                                      </p:tavLst>
                                    </p:anim>
                                    <p:anim calcmode="lin" valueType="num">
                                      <p:cBhvr additive="base">
                                        <p:cTn id="47" dur="500"/>
                                        <p:tgtEl>
                                          <p:spTgt spid="25"/>
                                        </p:tgtEl>
                                        <p:attrNameLst>
                                          <p:attrName>ppt_y</p:attrName>
                                        </p:attrNameLst>
                                      </p:cBhvr>
                                      <p:tavLst>
                                        <p:tav tm="0">
                                          <p:val>
                                            <p:strVal val="ppt_y"/>
                                          </p:val>
                                        </p:tav>
                                        <p:tav tm="100000">
                                          <p:val>
                                            <p:strVal val="ppt_y"/>
                                          </p:val>
                                        </p:tav>
                                      </p:tavLst>
                                    </p:anim>
                                    <p:set>
                                      <p:cBhvr>
                                        <p:cTn id="48" dur="1" fill="hold">
                                          <p:stCondLst>
                                            <p:cond delay="499"/>
                                          </p:stCondLst>
                                        </p:cTn>
                                        <p:tgtEl>
                                          <p:spTgt spid="25"/>
                                        </p:tgtEl>
                                        <p:attrNameLst>
                                          <p:attrName>style.visibility</p:attrName>
                                        </p:attrNameLst>
                                      </p:cBhvr>
                                      <p:to>
                                        <p:strVal val="hidden"/>
                                      </p:to>
                                    </p:set>
                                  </p:childTnLst>
                                </p:cTn>
                              </p:par>
                              <p:par>
                                <p:cTn id="49" presetID="2" presetClass="exit" presetSubtype="2" fill="hold" grpId="0" nodeType="withEffect">
                                  <p:stCondLst>
                                    <p:cond delay="0"/>
                                  </p:stCondLst>
                                  <p:childTnLst>
                                    <p:anim calcmode="lin" valueType="num">
                                      <p:cBhvr additive="base">
                                        <p:cTn id="50" dur="500"/>
                                        <p:tgtEl>
                                          <p:spTgt spid="26"/>
                                        </p:tgtEl>
                                        <p:attrNameLst>
                                          <p:attrName>ppt_x</p:attrName>
                                        </p:attrNameLst>
                                      </p:cBhvr>
                                      <p:tavLst>
                                        <p:tav tm="0">
                                          <p:val>
                                            <p:strVal val="ppt_x"/>
                                          </p:val>
                                        </p:tav>
                                        <p:tav tm="100000">
                                          <p:val>
                                            <p:strVal val="1+ppt_w/2"/>
                                          </p:val>
                                        </p:tav>
                                      </p:tavLst>
                                    </p:anim>
                                    <p:anim calcmode="lin" valueType="num">
                                      <p:cBhvr additive="base">
                                        <p:cTn id="51" dur="500"/>
                                        <p:tgtEl>
                                          <p:spTgt spid="26"/>
                                        </p:tgtEl>
                                        <p:attrNameLst>
                                          <p:attrName>ppt_y</p:attrName>
                                        </p:attrNameLst>
                                      </p:cBhvr>
                                      <p:tavLst>
                                        <p:tav tm="0">
                                          <p:val>
                                            <p:strVal val="ppt_y"/>
                                          </p:val>
                                        </p:tav>
                                        <p:tav tm="100000">
                                          <p:val>
                                            <p:strVal val="ppt_y"/>
                                          </p:val>
                                        </p:tav>
                                      </p:tavLst>
                                    </p:anim>
                                    <p:set>
                                      <p:cBhvr>
                                        <p:cTn id="5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9" grpId="0" animBg="1"/>
      <p:bldP spid="21"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EAC2C9B-B987-E1D3-AAE1-30B5951726BE}"/>
              </a:ext>
            </a:extLst>
          </p:cNvPr>
          <p:cNvSpPr/>
          <p:nvPr/>
        </p:nvSpPr>
        <p:spPr bwMode="auto">
          <a:xfrm>
            <a:off x="4508135" y="5757237"/>
            <a:ext cx="5374105" cy="1624277"/>
          </a:xfrm>
          <a:prstGeom prst="roundRect">
            <a:avLst/>
          </a:prstGeom>
          <a:solidFill>
            <a:srgbClr val="0802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CF587B47-E48D-6443-064E-AEB1D84B68B8}"/>
              </a:ext>
            </a:extLst>
          </p:cNvPr>
          <p:cNvSpPr/>
          <p:nvPr/>
        </p:nvSpPr>
        <p:spPr bwMode="auto">
          <a:xfrm>
            <a:off x="834684" y="1921639"/>
            <a:ext cx="5374105" cy="1624277"/>
          </a:xfrm>
          <a:prstGeom prst="roundRect">
            <a:avLst/>
          </a:prstGeom>
          <a:solidFill>
            <a:srgbClr val="0802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BE946CA-5DF7-4048-893F-A47362D98012}"/>
              </a:ext>
            </a:extLst>
          </p:cNvPr>
          <p:cNvSpPr>
            <a:spLocks noGrp="1"/>
          </p:cNvSpPr>
          <p:nvPr>
            <p:ph type="title" idx="4294967295"/>
          </p:nvPr>
        </p:nvSpPr>
        <p:spPr>
          <a:xfrm>
            <a:off x="1799617" y="758645"/>
            <a:ext cx="3319820" cy="76944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4400" i="0" u="none" strike="noStrike" kern="1200" cap="none" spc="0" normalizeH="0" baseline="0" noProof="0" dirty="0">
                <a:ln>
                  <a:noFill/>
                </a:ln>
                <a:solidFill>
                  <a:srgbClr val="08023F"/>
                </a:solidFill>
                <a:effectLst/>
                <a:uLnTx/>
                <a:uFillTx/>
                <a:latin typeface="Segoe UI" pitchFamily="34" charset="0"/>
                <a:ea typeface="+mn-ea"/>
                <a:cs typeface="Segoe UI" pitchFamily="34" charset="0"/>
              </a:rPr>
              <a:t>Gold Partner</a:t>
            </a:r>
          </a:p>
        </p:txBody>
      </p:sp>
      <p:sp>
        <p:nvSpPr>
          <p:cNvPr id="12" name="Title 5">
            <a:extLst>
              <a:ext uri="{FF2B5EF4-FFF2-40B4-BE49-F238E27FC236}">
                <a16:creationId xmlns:a16="http://schemas.microsoft.com/office/drawing/2014/main" id="{97FAE5D8-0312-49B8-8645-9F6303F7FF43}"/>
              </a:ext>
            </a:extLst>
          </p:cNvPr>
          <p:cNvSpPr txBox="1">
            <a:spLocks/>
          </p:cNvSpPr>
          <p:nvPr/>
        </p:nvSpPr>
        <p:spPr>
          <a:xfrm>
            <a:off x="9324926" y="742506"/>
            <a:ext cx="3678636" cy="76944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097280">
              <a:lnSpc>
                <a:spcPct val="100000"/>
              </a:lnSpc>
              <a:spcBef>
                <a:spcPts val="0"/>
              </a:spcBef>
              <a:spcAft>
                <a:spcPts val="0"/>
              </a:spcAft>
              <a:defRPr/>
            </a:pPr>
            <a:r>
              <a:rPr lang="en-IN" sz="4400" dirty="0">
                <a:ln>
                  <a:noFill/>
                </a:ln>
                <a:solidFill>
                  <a:srgbClr val="08023F"/>
                </a:solidFill>
                <a:latin typeface="Segoe UI" pitchFamily="34" charset="0"/>
              </a:rPr>
              <a:t>Venue Partner</a:t>
            </a:r>
          </a:p>
        </p:txBody>
      </p:sp>
      <p:sp>
        <p:nvSpPr>
          <p:cNvPr id="8" name="Title 5">
            <a:extLst>
              <a:ext uri="{FF2B5EF4-FFF2-40B4-BE49-F238E27FC236}">
                <a16:creationId xmlns:a16="http://schemas.microsoft.com/office/drawing/2014/main" id="{248473A2-DAD9-444B-AF48-26B729F23D3F}"/>
              </a:ext>
            </a:extLst>
          </p:cNvPr>
          <p:cNvSpPr txBox="1">
            <a:spLocks/>
          </p:cNvSpPr>
          <p:nvPr/>
        </p:nvSpPr>
        <p:spPr>
          <a:xfrm>
            <a:off x="5173331" y="4630219"/>
            <a:ext cx="4283737" cy="76944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097280">
              <a:lnSpc>
                <a:spcPct val="100000"/>
              </a:lnSpc>
              <a:spcBef>
                <a:spcPts val="0"/>
              </a:spcBef>
              <a:spcAft>
                <a:spcPts val="0"/>
              </a:spcAft>
              <a:defRPr/>
            </a:pPr>
            <a:r>
              <a:rPr lang="en-IN" sz="4400" dirty="0">
                <a:ln>
                  <a:noFill/>
                </a:ln>
                <a:solidFill>
                  <a:srgbClr val="08023F"/>
                </a:solidFill>
                <a:latin typeface="Segoe UI" pitchFamily="34" charset="0"/>
              </a:rPr>
              <a:t>Learning Partner</a:t>
            </a:r>
          </a:p>
        </p:txBody>
      </p:sp>
      <p:pic>
        <p:nvPicPr>
          <p:cNvPr id="5" name="Picture 4">
            <a:extLst>
              <a:ext uri="{FF2B5EF4-FFF2-40B4-BE49-F238E27FC236}">
                <a16:creationId xmlns:a16="http://schemas.microsoft.com/office/drawing/2014/main" id="{0F66FB7A-D1FF-438C-8D35-7598AFE711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15673" y="2514364"/>
            <a:ext cx="4012126" cy="438826"/>
          </a:xfrm>
          <a:prstGeom prst="rect">
            <a:avLst/>
          </a:prstGeom>
        </p:spPr>
      </p:pic>
      <p:pic>
        <p:nvPicPr>
          <p:cNvPr id="10" name="Picture 9">
            <a:extLst>
              <a:ext uri="{FF2B5EF4-FFF2-40B4-BE49-F238E27FC236}">
                <a16:creationId xmlns:a16="http://schemas.microsoft.com/office/drawing/2014/main" id="{B7191B01-D147-4E61-B6F1-77FDC6CDFB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11059" y="1840818"/>
            <a:ext cx="1789488" cy="1789488"/>
          </a:xfrm>
          <a:prstGeom prst="rect">
            <a:avLst/>
          </a:prstGeom>
        </p:spPr>
      </p:pic>
      <p:pic>
        <p:nvPicPr>
          <p:cNvPr id="13" name="Picture 12">
            <a:extLst>
              <a:ext uri="{FF2B5EF4-FFF2-40B4-BE49-F238E27FC236}">
                <a16:creationId xmlns:a16="http://schemas.microsoft.com/office/drawing/2014/main" id="{CED7898C-490B-460C-B5D6-C646889A1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187" y="5939416"/>
            <a:ext cx="4452026" cy="1250674"/>
          </a:xfrm>
          <a:prstGeom prst="rect">
            <a:avLst/>
          </a:prstGeom>
        </p:spPr>
      </p:pic>
    </p:spTree>
    <p:extLst>
      <p:ext uri="{BB962C8B-B14F-4D97-AF65-F5344CB8AC3E}">
        <p14:creationId xmlns:p14="http://schemas.microsoft.com/office/powerpoint/2010/main" val="4152409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38"/>
            <a:ext cx="8185273" cy="598318"/>
          </a:xfrm>
        </p:spPr>
        <p:txBody>
          <a:bodyPr/>
          <a:lstStyle/>
          <a:p>
            <a:r>
              <a:rPr lang="en-IN" b="1" dirty="0">
                <a:latin typeface="+mn-lt"/>
              </a:rPr>
              <a:t>Call Centre Analytics</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0972800" cy="369332"/>
          </a:xfrm>
        </p:spPr>
        <p:txBody>
          <a:bodyPr/>
          <a:lstStyle/>
          <a:p>
            <a:endParaRPr lang="en-IN" dirty="0"/>
          </a:p>
        </p:txBody>
      </p:sp>
      <p:pic>
        <p:nvPicPr>
          <p:cNvPr id="2" name="Picture 1" descr="A person and person wearing headsets&#10;&#10;Description automatically generated">
            <a:extLst>
              <a:ext uri="{FF2B5EF4-FFF2-40B4-BE49-F238E27FC236}">
                <a16:creationId xmlns:a16="http://schemas.microsoft.com/office/drawing/2014/main" id="{2B288975-42FF-F9DF-24B9-77412D088302}"/>
              </a:ext>
            </a:extLst>
          </p:cNvPr>
          <p:cNvPicPr>
            <a:picLocks noChangeAspect="1"/>
          </p:cNvPicPr>
          <p:nvPr/>
        </p:nvPicPr>
        <p:blipFill rotWithShape="1">
          <a:blip r:embed="rId2"/>
          <a:srcRect l="10509"/>
          <a:stretch/>
        </p:blipFill>
        <p:spPr>
          <a:xfrm>
            <a:off x="926612" y="1492945"/>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sp>
        <p:nvSpPr>
          <p:cNvPr id="3" name="TextBox 2">
            <a:extLst>
              <a:ext uri="{FF2B5EF4-FFF2-40B4-BE49-F238E27FC236}">
                <a16:creationId xmlns:a16="http://schemas.microsoft.com/office/drawing/2014/main" id="{3BADC779-0DCB-40D4-B4B7-17E727D273BC}"/>
              </a:ext>
            </a:extLst>
          </p:cNvPr>
          <p:cNvSpPr txBox="1"/>
          <p:nvPr/>
        </p:nvSpPr>
        <p:spPr>
          <a:xfrm>
            <a:off x="800230" y="5606447"/>
            <a:ext cx="12318362" cy="2579457"/>
          </a:xfrm>
          <a:prstGeom prst="rect">
            <a:avLst/>
          </a:prstGeom>
        </p:spPr>
        <p:txBody>
          <a:bodyPr vert="horz" lIns="91440" tIns="45720" rIns="91440" bIns="45720" rtlCol="0" anchor="ctr">
            <a:noAutofit/>
          </a:bodyPr>
          <a:lstStyle/>
          <a:p>
            <a:pPr>
              <a:spcBef>
                <a:spcPts val="600"/>
              </a:spcBef>
              <a:spcAft>
                <a:spcPts val="600"/>
              </a:spcAft>
            </a:pPr>
            <a:r>
              <a:rPr lang="en-US" sz="2000" b="1" dirty="0">
                <a:solidFill>
                  <a:schemeClr val="tx2">
                    <a:lumMod val="75000"/>
                    <a:alpha val="80000"/>
                  </a:schemeClr>
                </a:solidFill>
                <a:latin typeface="Verdana" panose="020B0604030504040204" pitchFamily="34" charset="0"/>
                <a:ea typeface="Verdana" panose="020B0604030504040204" pitchFamily="34" charset="0"/>
              </a:rPr>
              <a:t>Industry Challenges: </a:t>
            </a:r>
          </a:p>
          <a:p>
            <a:pPr marL="177800" indent="-177800">
              <a:spcBef>
                <a:spcPts val="600"/>
              </a:spcBef>
              <a:buFont typeface="Arial" panose="020B0604020202020204" pitchFamily="34" charset="0"/>
              <a:buChar char="•"/>
            </a:pPr>
            <a:r>
              <a:rPr lang="en-US" sz="2000" dirty="0">
                <a:solidFill>
                  <a:schemeClr val="tx2">
                    <a:lumMod val="75000"/>
                    <a:alpha val="80000"/>
                  </a:schemeClr>
                </a:solidFill>
                <a:ea typeface="Verdana" panose="020B0604030504040204" pitchFamily="34" charset="0"/>
              </a:rPr>
              <a:t>Low Visibility - Firm unaware of Complaints &amp; Customer experience </a:t>
            </a:r>
          </a:p>
          <a:p>
            <a:pPr marL="177800" indent="-177800">
              <a:spcBef>
                <a:spcPts val="600"/>
              </a:spcBef>
              <a:buFont typeface="Arial" panose="020B0604020202020204" pitchFamily="34" charset="0"/>
              <a:buChar char="•"/>
            </a:pPr>
            <a:r>
              <a:rPr lang="en-US" sz="2000" dirty="0">
                <a:solidFill>
                  <a:schemeClr val="tx2">
                    <a:lumMod val="75000"/>
                    <a:alpha val="80000"/>
                  </a:schemeClr>
                </a:solidFill>
                <a:ea typeface="Verdana" panose="020B0604030504040204" pitchFamily="34" charset="0"/>
              </a:rPr>
              <a:t>Outsourcing  - Dependency on agent's feedback </a:t>
            </a:r>
          </a:p>
          <a:p>
            <a:pPr indent="-228600">
              <a:spcBef>
                <a:spcPts val="600"/>
              </a:spcBef>
              <a:buFont typeface="Arial" panose="020B0604020202020204" pitchFamily="34" charset="0"/>
              <a:buChar char="•"/>
            </a:pPr>
            <a:r>
              <a:rPr lang="en-US" sz="2000" dirty="0">
                <a:solidFill>
                  <a:schemeClr val="tx2">
                    <a:lumMod val="75000"/>
                    <a:alpha val="80000"/>
                  </a:schemeClr>
                </a:solidFill>
                <a:ea typeface="Verdana" panose="020B0604030504040204" pitchFamily="34" charset="0"/>
              </a:rPr>
              <a:t>Manual QA – Take a long time to identify issues and rectify them</a:t>
            </a:r>
          </a:p>
          <a:p>
            <a:pPr indent="-228600">
              <a:spcBef>
                <a:spcPts val="600"/>
              </a:spcBef>
              <a:buFont typeface="Arial" panose="020B0604020202020204" pitchFamily="34" charset="0"/>
              <a:buChar char="•"/>
            </a:pPr>
            <a:r>
              <a:rPr lang="en-US" sz="2000" dirty="0">
                <a:solidFill>
                  <a:schemeClr val="tx2">
                    <a:lumMod val="75000"/>
                    <a:alpha val="80000"/>
                  </a:schemeClr>
                </a:solidFill>
                <a:ea typeface="Verdana" panose="020B0604030504040204" pitchFamily="34" charset="0"/>
              </a:rPr>
              <a:t>Low Coverage - A sample of 2-5% call are heard by quality analyst </a:t>
            </a:r>
          </a:p>
          <a:p>
            <a:pPr indent="-228600">
              <a:spcBef>
                <a:spcPts val="600"/>
              </a:spcBef>
              <a:buFont typeface="Arial" panose="020B0604020202020204" pitchFamily="34" charset="0"/>
              <a:buChar char="•"/>
            </a:pPr>
            <a:r>
              <a:rPr lang="en-US" sz="2000" dirty="0">
                <a:solidFill>
                  <a:schemeClr val="tx2">
                    <a:lumMod val="75000"/>
                    <a:alpha val="80000"/>
                  </a:schemeClr>
                </a:solidFill>
                <a:ea typeface="Verdana" panose="020B0604030504040204" pitchFamily="34" charset="0"/>
              </a:rPr>
              <a:t>High Training Cost – Same training to all agents </a:t>
            </a:r>
          </a:p>
          <a:p>
            <a:pPr indent="-228600">
              <a:spcBef>
                <a:spcPts val="600"/>
              </a:spcBef>
              <a:buFont typeface="Arial" panose="020B0604020202020204" pitchFamily="34" charset="0"/>
              <a:buChar char="•"/>
            </a:pPr>
            <a:r>
              <a:rPr lang="en-US" sz="2000" dirty="0">
                <a:solidFill>
                  <a:schemeClr val="tx2">
                    <a:lumMod val="75000"/>
                    <a:alpha val="80000"/>
                  </a:schemeClr>
                </a:solidFill>
                <a:ea typeface="Verdana" panose="020B0604030504040204" pitchFamily="34" charset="0"/>
              </a:rPr>
              <a:t>Reputational and Compliance Risk – Due to lack in transparency</a:t>
            </a:r>
            <a:endParaRPr lang="en-US" sz="2000" dirty="0">
              <a:solidFill>
                <a:schemeClr val="tx2">
                  <a:lumMod val="75000"/>
                  <a:alpha val="80000"/>
                </a:schemeClr>
              </a:solidFill>
            </a:endParaRPr>
          </a:p>
          <a:p>
            <a:pPr>
              <a:lnSpc>
                <a:spcPct val="90000"/>
              </a:lnSpc>
            </a:pPr>
            <a:endParaRPr lang="en-US" sz="2000" dirty="0">
              <a:solidFill>
                <a:schemeClr val="tx2">
                  <a:lumMod val="75000"/>
                  <a:alpha val="80000"/>
                </a:schemeClr>
              </a:solidFill>
            </a:endParaRPr>
          </a:p>
        </p:txBody>
      </p:sp>
    </p:spTree>
    <p:extLst>
      <p:ext uri="{BB962C8B-B14F-4D97-AF65-F5344CB8AC3E}">
        <p14:creationId xmlns:p14="http://schemas.microsoft.com/office/powerpoint/2010/main" val="176812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621792"/>
            <a:ext cx="11269850" cy="742564"/>
          </a:xfrm>
        </p:spPr>
        <p:txBody>
          <a:bodyPr/>
          <a:lstStyle/>
          <a:p>
            <a:r>
              <a:rPr lang="en-IN" b="1" dirty="0">
                <a:latin typeface="+mn-lt"/>
              </a:rPr>
              <a:t>Call Centre Analytics – Information Flow</a:t>
            </a:r>
          </a:p>
        </p:txBody>
      </p:sp>
      <p:pic>
        <p:nvPicPr>
          <p:cNvPr id="3" name="Picture 2">
            <a:extLst>
              <a:ext uri="{FF2B5EF4-FFF2-40B4-BE49-F238E27FC236}">
                <a16:creationId xmlns:a16="http://schemas.microsoft.com/office/drawing/2014/main" id="{981CEAED-2F1B-D7D6-0639-031E42BF3068}"/>
              </a:ext>
            </a:extLst>
          </p:cNvPr>
          <p:cNvPicPr>
            <a:picLocks noChangeAspect="1"/>
          </p:cNvPicPr>
          <p:nvPr/>
        </p:nvPicPr>
        <p:blipFill>
          <a:blip r:embed="rId2"/>
          <a:stretch>
            <a:fillRect/>
          </a:stretch>
        </p:blipFill>
        <p:spPr>
          <a:xfrm>
            <a:off x="2244130" y="1522772"/>
            <a:ext cx="8960318" cy="5838602"/>
          </a:xfrm>
          <a:prstGeom prst="rect">
            <a:avLst/>
          </a:prstGeom>
        </p:spPr>
      </p:pic>
      <p:pic>
        <p:nvPicPr>
          <p:cNvPr id="6" name="Picture 5" descr="A green and white logo&#10;&#10;Description automatically generated">
            <a:extLst>
              <a:ext uri="{FF2B5EF4-FFF2-40B4-BE49-F238E27FC236}">
                <a16:creationId xmlns:a16="http://schemas.microsoft.com/office/drawing/2014/main" id="{CD2D3099-8C2C-C19E-4D8F-301C3FE2E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252918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11269850" cy="598305"/>
          </a:xfrm>
        </p:spPr>
        <p:txBody>
          <a:bodyPr/>
          <a:lstStyle/>
          <a:p>
            <a:r>
              <a:rPr lang="en-IN" b="1" dirty="0">
                <a:latin typeface="+mn-lt"/>
              </a:rPr>
              <a:t>Call Centre Analytics – Data Consumption</a:t>
            </a:r>
          </a:p>
        </p:txBody>
      </p:sp>
      <p:pic>
        <p:nvPicPr>
          <p:cNvPr id="2" name="Picture 1">
            <a:hlinkClick r:id="rId2"/>
            <a:extLst>
              <a:ext uri="{FF2B5EF4-FFF2-40B4-BE49-F238E27FC236}">
                <a16:creationId xmlns:a16="http://schemas.microsoft.com/office/drawing/2014/main" id="{6AEEBE41-DED0-405B-8974-E970CF9CF8F2}"/>
              </a:ext>
            </a:extLst>
          </p:cNvPr>
          <p:cNvPicPr>
            <a:picLocks noChangeAspect="1"/>
          </p:cNvPicPr>
          <p:nvPr/>
        </p:nvPicPr>
        <p:blipFill>
          <a:blip r:embed="rId3"/>
          <a:stretch>
            <a:fillRect/>
          </a:stretch>
        </p:blipFill>
        <p:spPr>
          <a:xfrm>
            <a:off x="1708563" y="1500657"/>
            <a:ext cx="10495629" cy="5962892"/>
          </a:xfrm>
          <a:prstGeom prst="rect">
            <a:avLst/>
          </a:prstGeom>
        </p:spPr>
      </p:pic>
      <p:pic>
        <p:nvPicPr>
          <p:cNvPr id="5" name="Picture 4" descr="A green and white logo&#10;&#10;Description automatically generated">
            <a:extLst>
              <a:ext uri="{FF2B5EF4-FFF2-40B4-BE49-F238E27FC236}">
                <a16:creationId xmlns:a16="http://schemas.microsoft.com/office/drawing/2014/main" id="{DC111B9A-BCF7-8803-97A0-17E91690F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3428334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853100"/>
            <a:ext cx="11733145" cy="598305"/>
          </a:xfrm>
        </p:spPr>
        <p:txBody>
          <a:bodyPr/>
          <a:lstStyle/>
          <a:p>
            <a:r>
              <a:rPr lang="en-IN" b="1" dirty="0">
                <a:latin typeface="+mn-lt"/>
              </a:rPr>
              <a:t>Call Centre Analytics – Solution Fitness</a:t>
            </a:r>
          </a:p>
        </p:txBody>
      </p:sp>
      <p:sp>
        <p:nvSpPr>
          <p:cNvPr id="2" name="Oval 1">
            <a:extLst>
              <a:ext uri="{FF2B5EF4-FFF2-40B4-BE49-F238E27FC236}">
                <a16:creationId xmlns:a16="http://schemas.microsoft.com/office/drawing/2014/main" id="{8C0DEA24-A33F-013D-5829-CC9E9D52C24F}"/>
              </a:ext>
            </a:extLst>
          </p:cNvPr>
          <p:cNvSpPr/>
          <p:nvPr/>
        </p:nvSpPr>
        <p:spPr>
          <a:xfrm>
            <a:off x="5644962" y="4418450"/>
            <a:ext cx="646889" cy="593387"/>
          </a:xfrm>
          <a:prstGeom prst="ellipse">
            <a:avLst/>
          </a:prstGeom>
          <a:solidFill>
            <a:srgbClr val="458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75000"/>
                </a:schemeClr>
              </a:solidFill>
            </a:endParaRPr>
          </a:p>
        </p:txBody>
      </p:sp>
      <p:pic>
        <p:nvPicPr>
          <p:cNvPr id="3" name="Graphic 2" descr="Full battery with solid fill">
            <a:extLst>
              <a:ext uri="{FF2B5EF4-FFF2-40B4-BE49-F238E27FC236}">
                <a16:creationId xmlns:a16="http://schemas.microsoft.com/office/drawing/2014/main" id="{BEC1BA2C-C530-D817-0B91-648C724BAF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6830" y="4491089"/>
            <a:ext cx="457200" cy="457200"/>
          </a:xfrm>
          <a:prstGeom prst="rect">
            <a:avLst/>
          </a:prstGeom>
        </p:spPr>
      </p:pic>
      <p:sp>
        <p:nvSpPr>
          <p:cNvPr id="6" name="TextBox 5">
            <a:extLst>
              <a:ext uri="{FF2B5EF4-FFF2-40B4-BE49-F238E27FC236}">
                <a16:creationId xmlns:a16="http://schemas.microsoft.com/office/drawing/2014/main" id="{E95CD571-CF39-AA5D-4F81-B5B6877CC5E0}"/>
              </a:ext>
            </a:extLst>
          </p:cNvPr>
          <p:cNvSpPr txBox="1"/>
          <p:nvPr/>
        </p:nvSpPr>
        <p:spPr>
          <a:xfrm>
            <a:off x="6393478" y="4542476"/>
            <a:ext cx="2324910" cy="369332"/>
          </a:xfrm>
          <a:prstGeom prst="rect">
            <a:avLst/>
          </a:prstGeom>
          <a:noFill/>
        </p:spPr>
        <p:txBody>
          <a:bodyPr wrap="square" rtlCol="0">
            <a:spAutoFit/>
          </a:bodyPr>
          <a:lstStyle/>
          <a:p>
            <a:r>
              <a:rPr lang="en-US" sz="1800" dirty="0">
                <a:solidFill>
                  <a:schemeClr val="tx2">
                    <a:lumMod val="75000"/>
                  </a:schemeClr>
                </a:solidFill>
              </a:rPr>
              <a:t>100% Call Coverage </a:t>
            </a:r>
            <a:endParaRPr lang="en-IN" sz="1800" dirty="0">
              <a:solidFill>
                <a:schemeClr val="tx2">
                  <a:lumMod val="75000"/>
                </a:schemeClr>
              </a:solidFill>
            </a:endParaRPr>
          </a:p>
        </p:txBody>
      </p:sp>
      <p:sp>
        <p:nvSpPr>
          <p:cNvPr id="7" name="Oval 6">
            <a:extLst>
              <a:ext uri="{FF2B5EF4-FFF2-40B4-BE49-F238E27FC236}">
                <a16:creationId xmlns:a16="http://schemas.microsoft.com/office/drawing/2014/main" id="{B7E6F519-A51A-DDAF-7749-E60D41B6DEA7}"/>
              </a:ext>
            </a:extLst>
          </p:cNvPr>
          <p:cNvSpPr/>
          <p:nvPr/>
        </p:nvSpPr>
        <p:spPr>
          <a:xfrm>
            <a:off x="11309274" y="3336613"/>
            <a:ext cx="646889" cy="593387"/>
          </a:xfrm>
          <a:prstGeom prst="ellipse">
            <a:avLst/>
          </a:prstGeom>
          <a:solidFill>
            <a:srgbClr val="458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75000"/>
                </a:schemeClr>
              </a:solidFill>
            </a:endParaRPr>
          </a:p>
        </p:txBody>
      </p:sp>
      <p:sp>
        <p:nvSpPr>
          <p:cNvPr id="8" name="TextBox 7">
            <a:extLst>
              <a:ext uri="{FF2B5EF4-FFF2-40B4-BE49-F238E27FC236}">
                <a16:creationId xmlns:a16="http://schemas.microsoft.com/office/drawing/2014/main" id="{F276C8CB-F7D3-9D2A-B10D-0B6211BF1F49}"/>
              </a:ext>
            </a:extLst>
          </p:cNvPr>
          <p:cNvSpPr txBox="1"/>
          <p:nvPr/>
        </p:nvSpPr>
        <p:spPr>
          <a:xfrm>
            <a:off x="12009642" y="3415001"/>
            <a:ext cx="2324910" cy="369332"/>
          </a:xfrm>
          <a:prstGeom prst="rect">
            <a:avLst/>
          </a:prstGeom>
          <a:noFill/>
        </p:spPr>
        <p:txBody>
          <a:bodyPr wrap="square" rtlCol="0">
            <a:spAutoFit/>
          </a:bodyPr>
          <a:lstStyle/>
          <a:p>
            <a:r>
              <a:rPr lang="en-US" sz="1800" dirty="0">
                <a:solidFill>
                  <a:schemeClr val="tx2">
                    <a:lumMod val="75000"/>
                  </a:schemeClr>
                </a:solidFill>
              </a:rPr>
              <a:t>Auto QA Score</a:t>
            </a:r>
            <a:endParaRPr lang="en-IN" sz="1800" dirty="0">
              <a:solidFill>
                <a:schemeClr val="tx2">
                  <a:lumMod val="75000"/>
                </a:schemeClr>
              </a:solidFill>
            </a:endParaRPr>
          </a:p>
        </p:txBody>
      </p:sp>
      <p:sp>
        <p:nvSpPr>
          <p:cNvPr id="9" name="Oval 8">
            <a:extLst>
              <a:ext uri="{FF2B5EF4-FFF2-40B4-BE49-F238E27FC236}">
                <a16:creationId xmlns:a16="http://schemas.microsoft.com/office/drawing/2014/main" id="{2FF42B43-09E1-91AE-49FC-8F99E44E1B01}"/>
              </a:ext>
            </a:extLst>
          </p:cNvPr>
          <p:cNvSpPr/>
          <p:nvPr/>
        </p:nvSpPr>
        <p:spPr>
          <a:xfrm>
            <a:off x="5673998" y="5697065"/>
            <a:ext cx="646889" cy="593387"/>
          </a:xfrm>
          <a:prstGeom prst="ellipse">
            <a:avLst/>
          </a:prstGeom>
          <a:solidFill>
            <a:srgbClr val="458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75000"/>
                </a:schemeClr>
              </a:solidFill>
            </a:endParaRPr>
          </a:p>
        </p:txBody>
      </p:sp>
      <p:sp>
        <p:nvSpPr>
          <p:cNvPr id="10" name="TextBox 9">
            <a:extLst>
              <a:ext uri="{FF2B5EF4-FFF2-40B4-BE49-F238E27FC236}">
                <a16:creationId xmlns:a16="http://schemas.microsoft.com/office/drawing/2014/main" id="{7186BF8F-637F-E167-BF43-F82B3E455BE8}"/>
              </a:ext>
            </a:extLst>
          </p:cNvPr>
          <p:cNvSpPr txBox="1"/>
          <p:nvPr/>
        </p:nvSpPr>
        <p:spPr>
          <a:xfrm>
            <a:off x="6481523" y="5777089"/>
            <a:ext cx="2504872" cy="369332"/>
          </a:xfrm>
          <a:prstGeom prst="rect">
            <a:avLst/>
          </a:prstGeom>
          <a:noFill/>
        </p:spPr>
        <p:txBody>
          <a:bodyPr wrap="square" rtlCol="0">
            <a:spAutoFit/>
          </a:bodyPr>
          <a:lstStyle/>
          <a:p>
            <a:r>
              <a:rPr lang="en-US" sz="1800" dirty="0">
                <a:solidFill>
                  <a:schemeClr val="tx2">
                    <a:lumMod val="75000"/>
                  </a:schemeClr>
                </a:solidFill>
              </a:rPr>
              <a:t>Agent Dashboard</a:t>
            </a:r>
            <a:endParaRPr lang="en-IN" sz="1800" dirty="0">
              <a:solidFill>
                <a:schemeClr val="tx2">
                  <a:lumMod val="75000"/>
                </a:schemeClr>
              </a:solidFill>
            </a:endParaRPr>
          </a:p>
        </p:txBody>
      </p:sp>
      <p:sp>
        <p:nvSpPr>
          <p:cNvPr id="11" name="Oval 10">
            <a:extLst>
              <a:ext uri="{FF2B5EF4-FFF2-40B4-BE49-F238E27FC236}">
                <a16:creationId xmlns:a16="http://schemas.microsoft.com/office/drawing/2014/main" id="{989ADC72-51BB-CD65-9DE9-AA72F97D27A3}"/>
              </a:ext>
            </a:extLst>
          </p:cNvPr>
          <p:cNvSpPr/>
          <p:nvPr/>
        </p:nvSpPr>
        <p:spPr>
          <a:xfrm>
            <a:off x="5601722" y="3333170"/>
            <a:ext cx="646889" cy="593387"/>
          </a:xfrm>
          <a:prstGeom prst="ellipse">
            <a:avLst/>
          </a:prstGeom>
          <a:solidFill>
            <a:srgbClr val="458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75000"/>
                </a:schemeClr>
              </a:solidFill>
            </a:endParaRPr>
          </a:p>
        </p:txBody>
      </p:sp>
      <p:sp>
        <p:nvSpPr>
          <p:cNvPr id="12" name="TextBox 11">
            <a:extLst>
              <a:ext uri="{FF2B5EF4-FFF2-40B4-BE49-F238E27FC236}">
                <a16:creationId xmlns:a16="http://schemas.microsoft.com/office/drawing/2014/main" id="{D045DB9A-C61A-77ED-24A4-632AE2E2E46D}"/>
              </a:ext>
            </a:extLst>
          </p:cNvPr>
          <p:cNvSpPr txBox="1"/>
          <p:nvPr/>
        </p:nvSpPr>
        <p:spPr>
          <a:xfrm>
            <a:off x="6395546" y="3276536"/>
            <a:ext cx="1617379" cy="646331"/>
          </a:xfrm>
          <a:prstGeom prst="rect">
            <a:avLst/>
          </a:prstGeom>
          <a:noFill/>
        </p:spPr>
        <p:txBody>
          <a:bodyPr wrap="square" rtlCol="0">
            <a:spAutoFit/>
          </a:bodyPr>
          <a:lstStyle/>
          <a:p>
            <a:r>
              <a:rPr lang="en-US" sz="1800" dirty="0">
                <a:solidFill>
                  <a:schemeClr val="tx2">
                    <a:lumMod val="75000"/>
                  </a:schemeClr>
                </a:solidFill>
              </a:rPr>
              <a:t>Auto Call Summary</a:t>
            </a:r>
            <a:endParaRPr lang="en-IN" sz="1800" dirty="0">
              <a:solidFill>
                <a:schemeClr val="tx2">
                  <a:lumMod val="75000"/>
                </a:schemeClr>
              </a:solidFill>
            </a:endParaRPr>
          </a:p>
        </p:txBody>
      </p:sp>
      <p:sp>
        <p:nvSpPr>
          <p:cNvPr id="13" name="Oval 12">
            <a:extLst>
              <a:ext uri="{FF2B5EF4-FFF2-40B4-BE49-F238E27FC236}">
                <a16:creationId xmlns:a16="http://schemas.microsoft.com/office/drawing/2014/main" id="{F34BE945-891B-4DC5-702F-F5E73BE1BE25}"/>
              </a:ext>
            </a:extLst>
          </p:cNvPr>
          <p:cNvSpPr/>
          <p:nvPr/>
        </p:nvSpPr>
        <p:spPr>
          <a:xfrm>
            <a:off x="8815252" y="3333073"/>
            <a:ext cx="646889" cy="593387"/>
          </a:xfrm>
          <a:prstGeom prst="ellipse">
            <a:avLst/>
          </a:prstGeom>
          <a:solidFill>
            <a:srgbClr val="458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75000"/>
                </a:schemeClr>
              </a:solidFill>
            </a:endParaRPr>
          </a:p>
        </p:txBody>
      </p:sp>
      <p:sp>
        <p:nvSpPr>
          <p:cNvPr id="14" name="TextBox 13">
            <a:extLst>
              <a:ext uri="{FF2B5EF4-FFF2-40B4-BE49-F238E27FC236}">
                <a16:creationId xmlns:a16="http://schemas.microsoft.com/office/drawing/2014/main" id="{543CF455-E8CF-E3DD-27AF-AF50ECEBB569}"/>
              </a:ext>
            </a:extLst>
          </p:cNvPr>
          <p:cNvSpPr txBox="1"/>
          <p:nvPr/>
        </p:nvSpPr>
        <p:spPr>
          <a:xfrm>
            <a:off x="9498520" y="3277760"/>
            <a:ext cx="2491902" cy="646331"/>
          </a:xfrm>
          <a:prstGeom prst="rect">
            <a:avLst/>
          </a:prstGeom>
          <a:noFill/>
        </p:spPr>
        <p:txBody>
          <a:bodyPr wrap="square" rtlCol="0">
            <a:spAutoFit/>
          </a:bodyPr>
          <a:lstStyle/>
          <a:p>
            <a:r>
              <a:rPr lang="en-US" sz="1800" dirty="0">
                <a:solidFill>
                  <a:schemeClr val="tx2">
                    <a:lumMod val="75000"/>
                  </a:schemeClr>
                </a:solidFill>
              </a:rPr>
              <a:t>Auto Call Categorization</a:t>
            </a:r>
            <a:endParaRPr lang="en-IN" sz="1800" dirty="0">
              <a:solidFill>
                <a:schemeClr val="tx2">
                  <a:lumMod val="75000"/>
                </a:schemeClr>
              </a:solidFill>
            </a:endParaRPr>
          </a:p>
        </p:txBody>
      </p:sp>
      <p:sp>
        <p:nvSpPr>
          <p:cNvPr id="15" name="Oval 14">
            <a:extLst>
              <a:ext uri="{FF2B5EF4-FFF2-40B4-BE49-F238E27FC236}">
                <a16:creationId xmlns:a16="http://schemas.microsoft.com/office/drawing/2014/main" id="{D07F8268-8CF4-E23A-1CEB-656115815A7D}"/>
              </a:ext>
            </a:extLst>
          </p:cNvPr>
          <p:cNvSpPr/>
          <p:nvPr/>
        </p:nvSpPr>
        <p:spPr>
          <a:xfrm>
            <a:off x="5572222" y="2323407"/>
            <a:ext cx="646889" cy="593387"/>
          </a:xfrm>
          <a:prstGeom prst="ellipse">
            <a:avLst/>
          </a:prstGeom>
          <a:solidFill>
            <a:srgbClr val="458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75000"/>
                </a:schemeClr>
              </a:solidFill>
            </a:endParaRPr>
          </a:p>
        </p:txBody>
      </p:sp>
      <p:sp>
        <p:nvSpPr>
          <p:cNvPr id="16" name="TextBox 15">
            <a:extLst>
              <a:ext uri="{FF2B5EF4-FFF2-40B4-BE49-F238E27FC236}">
                <a16:creationId xmlns:a16="http://schemas.microsoft.com/office/drawing/2014/main" id="{14588B60-4327-976A-0749-7DA157715E7A}"/>
              </a:ext>
            </a:extLst>
          </p:cNvPr>
          <p:cNvSpPr txBox="1"/>
          <p:nvPr/>
        </p:nvSpPr>
        <p:spPr>
          <a:xfrm>
            <a:off x="6359403" y="2364335"/>
            <a:ext cx="4353164" cy="400110"/>
          </a:xfrm>
          <a:prstGeom prst="rect">
            <a:avLst/>
          </a:prstGeom>
          <a:noFill/>
        </p:spPr>
        <p:txBody>
          <a:bodyPr wrap="square" rtlCol="0">
            <a:spAutoFit/>
          </a:bodyPr>
          <a:lstStyle/>
          <a:p>
            <a:r>
              <a:rPr lang="en-US" sz="2000" dirty="0">
                <a:solidFill>
                  <a:schemeClr val="tx2">
                    <a:lumMod val="75000"/>
                  </a:schemeClr>
                </a:solidFill>
              </a:rPr>
              <a:t>Daily / Realtime Reporting</a:t>
            </a:r>
            <a:endParaRPr lang="en-IN" sz="2000" dirty="0">
              <a:solidFill>
                <a:schemeClr val="tx2">
                  <a:lumMod val="75000"/>
                </a:schemeClr>
              </a:solidFill>
            </a:endParaRPr>
          </a:p>
        </p:txBody>
      </p:sp>
      <p:sp>
        <p:nvSpPr>
          <p:cNvPr id="17" name="Oval 16">
            <a:extLst>
              <a:ext uri="{FF2B5EF4-FFF2-40B4-BE49-F238E27FC236}">
                <a16:creationId xmlns:a16="http://schemas.microsoft.com/office/drawing/2014/main" id="{62F3301A-9FF7-F25B-46AA-C02726A44199}"/>
              </a:ext>
            </a:extLst>
          </p:cNvPr>
          <p:cNvSpPr/>
          <p:nvPr/>
        </p:nvSpPr>
        <p:spPr>
          <a:xfrm>
            <a:off x="5700326" y="6904786"/>
            <a:ext cx="646889" cy="593387"/>
          </a:xfrm>
          <a:prstGeom prst="ellipse">
            <a:avLst/>
          </a:prstGeom>
          <a:solidFill>
            <a:srgbClr val="458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75000"/>
                </a:schemeClr>
              </a:solidFill>
            </a:endParaRPr>
          </a:p>
        </p:txBody>
      </p:sp>
      <p:sp>
        <p:nvSpPr>
          <p:cNvPr id="18" name="TextBox 17">
            <a:extLst>
              <a:ext uri="{FF2B5EF4-FFF2-40B4-BE49-F238E27FC236}">
                <a16:creationId xmlns:a16="http://schemas.microsoft.com/office/drawing/2014/main" id="{E73F4908-0AFB-366C-C835-F91CBFD14988}"/>
              </a:ext>
            </a:extLst>
          </p:cNvPr>
          <p:cNvSpPr txBox="1"/>
          <p:nvPr/>
        </p:nvSpPr>
        <p:spPr>
          <a:xfrm>
            <a:off x="6459083" y="6865398"/>
            <a:ext cx="2324910" cy="646331"/>
          </a:xfrm>
          <a:prstGeom prst="rect">
            <a:avLst/>
          </a:prstGeom>
          <a:noFill/>
        </p:spPr>
        <p:txBody>
          <a:bodyPr wrap="square" rtlCol="0">
            <a:spAutoFit/>
          </a:bodyPr>
          <a:lstStyle/>
          <a:p>
            <a:r>
              <a:rPr lang="en-US" sz="1800" dirty="0">
                <a:solidFill>
                  <a:schemeClr val="tx2">
                    <a:lumMod val="75000"/>
                  </a:schemeClr>
                </a:solidFill>
              </a:rPr>
              <a:t>Recurring Issue Identification</a:t>
            </a:r>
            <a:endParaRPr lang="en-IN" sz="1800" dirty="0">
              <a:solidFill>
                <a:schemeClr val="tx2">
                  <a:lumMod val="75000"/>
                </a:schemeClr>
              </a:solidFill>
            </a:endParaRPr>
          </a:p>
        </p:txBody>
      </p:sp>
      <p:sp>
        <p:nvSpPr>
          <p:cNvPr id="19" name="Oval 18">
            <a:extLst>
              <a:ext uri="{FF2B5EF4-FFF2-40B4-BE49-F238E27FC236}">
                <a16:creationId xmlns:a16="http://schemas.microsoft.com/office/drawing/2014/main" id="{918892C5-D839-0B34-F1C3-D66B8BDD9142}"/>
              </a:ext>
            </a:extLst>
          </p:cNvPr>
          <p:cNvSpPr/>
          <p:nvPr/>
        </p:nvSpPr>
        <p:spPr>
          <a:xfrm>
            <a:off x="8876433" y="5601999"/>
            <a:ext cx="646889" cy="593387"/>
          </a:xfrm>
          <a:prstGeom prst="ellipse">
            <a:avLst/>
          </a:prstGeom>
          <a:solidFill>
            <a:srgbClr val="458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75000"/>
                </a:schemeClr>
              </a:solidFill>
            </a:endParaRPr>
          </a:p>
        </p:txBody>
      </p:sp>
      <p:sp>
        <p:nvSpPr>
          <p:cNvPr id="20" name="TextBox 19">
            <a:extLst>
              <a:ext uri="{FF2B5EF4-FFF2-40B4-BE49-F238E27FC236}">
                <a16:creationId xmlns:a16="http://schemas.microsoft.com/office/drawing/2014/main" id="{BE5DD7B9-77E9-4F6F-02B3-A6BB2E269317}"/>
              </a:ext>
            </a:extLst>
          </p:cNvPr>
          <p:cNvSpPr txBox="1"/>
          <p:nvPr/>
        </p:nvSpPr>
        <p:spPr>
          <a:xfrm>
            <a:off x="9582016" y="5586843"/>
            <a:ext cx="2324910" cy="646331"/>
          </a:xfrm>
          <a:prstGeom prst="rect">
            <a:avLst/>
          </a:prstGeom>
          <a:noFill/>
        </p:spPr>
        <p:txBody>
          <a:bodyPr wrap="square" rtlCol="0">
            <a:spAutoFit/>
          </a:bodyPr>
          <a:lstStyle/>
          <a:p>
            <a:r>
              <a:rPr lang="en-US" sz="1800" dirty="0">
                <a:solidFill>
                  <a:schemeClr val="tx2">
                    <a:lumMod val="75000"/>
                  </a:schemeClr>
                </a:solidFill>
              </a:rPr>
              <a:t>Coaching Identification </a:t>
            </a:r>
            <a:endParaRPr lang="en-IN" sz="1800" dirty="0">
              <a:solidFill>
                <a:schemeClr val="tx2">
                  <a:lumMod val="75000"/>
                </a:schemeClr>
              </a:solidFill>
            </a:endParaRPr>
          </a:p>
        </p:txBody>
      </p:sp>
      <p:sp>
        <p:nvSpPr>
          <p:cNvPr id="21" name="Oval 20">
            <a:extLst>
              <a:ext uri="{FF2B5EF4-FFF2-40B4-BE49-F238E27FC236}">
                <a16:creationId xmlns:a16="http://schemas.microsoft.com/office/drawing/2014/main" id="{FA87C04A-C8A2-100F-BFD7-C101886D1966}"/>
              </a:ext>
            </a:extLst>
          </p:cNvPr>
          <p:cNvSpPr/>
          <p:nvPr/>
        </p:nvSpPr>
        <p:spPr>
          <a:xfrm>
            <a:off x="8803060" y="4493589"/>
            <a:ext cx="646889" cy="593387"/>
          </a:xfrm>
          <a:prstGeom prst="ellipse">
            <a:avLst/>
          </a:prstGeom>
          <a:solidFill>
            <a:srgbClr val="458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75000"/>
                </a:schemeClr>
              </a:solidFill>
            </a:endParaRPr>
          </a:p>
        </p:txBody>
      </p:sp>
      <p:sp>
        <p:nvSpPr>
          <p:cNvPr id="22" name="TextBox 21">
            <a:extLst>
              <a:ext uri="{FF2B5EF4-FFF2-40B4-BE49-F238E27FC236}">
                <a16:creationId xmlns:a16="http://schemas.microsoft.com/office/drawing/2014/main" id="{7201A9C4-FAA7-E78D-024B-DF4E608B2D8D}"/>
              </a:ext>
            </a:extLst>
          </p:cNvPr>
          <p:cNvSpPr txBox="1"/>
          <p:nvPr/>
        </p:nvSpPr>
        <p:spPr>
          <a:xfrm>
            <a:off x="9462141" y="4433692"/>
            <a:ext cx="2324910" cy="646331"/>
          </a:xfrm>
          <a:prstGeom prst="rect">
            <a:avLst/>
          </a:prstGeom>
          <a:noFill/>
        </p:spPr>
        <p:txBody>
          <a:bodyPr wrap="square" rtlCol="0">
            <a:spAutoFit/>
          </a:bodyPr>
          <a:lstStyle/>
          <a:p>
            <a:r>
              <a:rPr lang="en-US" sz="1800" dirty="0">
                <a:solidFill>
                  <a:schemeClr val="tx2">
                    <a:lumMod val="75000"/>
                  </a:schemeClr>
                </a:solidFill>
              </a:rPr>
              <a:t>Multi-lingual Capabilities</a:t>
            </a:r>
            <a:endParaRPr lang="en-IN" sz="1800" dirty="0">
              <a:solidFill>
                <a:schemeClr val="tx2">
                  <a:lumMod val="75000"/>
                </a:schemeClr>
              </a:solidFill>
            </a:endParaRPr>
          </a:p>
        </p:txBody>
      </p:sp>
      <p:pic>
        <p:nvPicPr>
          <p:cNvPr id="23" name="Graphic 22" descr="Clipboard Badge outline">
            <a:extLst>
              <a:ext uri="{FF2B5EF4-FFF2-40B4-BE49-F238E27FC236}">
                <a16:creationId xmlns:a16="http://schemas.microsoft.com/office/drawing/2014/main" id="{2D91BC49-7019-0277-8A46-15435C0F2F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13035" y="3409485"/>
            <a:ext cx="455579" cy="455579"/>
          </a:xfrm>
          <a:prstGeom prst="rect">
            <a:avLst/>
          </a:prstGeom>
        </p:spPr>
      </p:pic>
      <p:pic>
        <p:nvPicPr>
          <p:cNvPr id="24" name="Graphic 23" descr="Call center outline">
            <a:extLst>
              <a:ext uri="{FF2B5EF4-FFF2-40B4-BE49-F238E27FC236}">
                <a16:creationId xmlns:a16="http://schemas.microsoft.com/office/drawing/2014/main" id="{6BA7D5E4-F06C-3572-6CDE-E93378AC99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5866" y="5760612"/>
            <a:ext cx="457200" cy="457200"/>
          </a:xfrm>
          <a:prstGeom prst="rect">
            <a:avLst/>
          </a:prstGeom>
        </p:spPr>
      </p:pic>
      <p:pic>
        <p:nvPicPr>
          <p:cNvPr id="25" name="Graphic 24" descr="Remote learning language outline">
            <a:extLst>
              <a:ext uri="{FF2B5EF4-FFF2-40B4-BE49-F238E27FC236}">
                <a16:creationId xmlns:a16="http://schemas.microsoft.com/office/drawing/2014/main" id="{4ED0978F-5C97-EE83-019D-05BCCDEBFF6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19983" y="4616957"/>
            <a:ext cx="390600" cy="390600"/>
          </a:xfrm>
          <a:prstGeom prst="rect">
            <a:avLst/>
          </a:prstGeom>
        </p:spPr>
      </p:pic>
      <p:pic>
        <p:nvPicPr>
          <p:cNvPr id="26" name="Graphic 25" descr="Presentation with pie chart with solid fill">
            <a:extLst>
              <a:ext uri="{FF2B5EF4-FFF2-40B4-BE49-F238E27FC236}">
                <a16:creationId xmlns:a16="http://schemas.microsoft.com/office/drawing/2014/main" id="{68E764A1-6103-CBB9-1701-A51CAE970D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08053" y="2426146"/>
            <a:ext cx="433237" cy="433237"/>
          </a:xfrm>
          <a:prstGeom prst="rect">
            <a:avLst/>
          </a:prstGeom>
        </p:spPr>
      </p:pic>
      <p:pic>
        <p:nvPicPr>
          <p:cNvPr id="27" name="Graphic 26" descr="Clipboard Checked outline">
            <a:extLst>
              <a:ext uri="{FF2B5EF4-FFF2-40B4-BE49-F238E27FC236}">
                <a16:creationId xmlns:a16="http://schemas.microsoft.com/office/drawing/2014/main" id="{5E13B695-C76A-5B15-133A-75B3BCA6901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06017" y="3410714"/>
            <a:ext cx="438297" cy="438297"/>
          </a:xfrm>
          <a:prstGeom prst="rect">
            <a:avLst/>
          </a:prstGeom>
        </p:spPr>
      </p:pic>
      <p:pic>
        <p:nvPicPr>
          <p:cNvPr id="28" name="Graphic 27" descr="Classroom with solid fill">
            <a:extLst>
              <a:ext uri="{FF2B5EF4-FFF2-40B4-BE49-F238E27FC236}">
                <a16:creationId xmlns:a16="http://schemas.microsoft.com/office/drawing/2014/main" id="{B3843D15-F3BE-49CB-C435-5028B7ECD37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89080" y="5720774"/>
            <a:ext cx="446693" cy="446693"/>
          </a:xfrm>
          <a:prstGeom prst="rect">
            <a:avLst/>
          </a:prstGeom>
        </p:spPr>
      </p:pic>
      <p:pic>
        <p:nvPicPr>
          <p:cNvPr id="29" name="Graphic 28" descr="Flowchart with solid fill">
            <a:extLst>
              <a:ext uri="{FF2B5EF4-FFF2-40B4-BE49-F238E27FC236}">
                <a16:creationId xmlns:a16="http://schemas.microsoft.com/office/drawing/2014/main" id="{8E27F378-7773-2A6E-6B51-6C4E706580D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37627" y="3415880"/>
            <a:ext cx="407738" cy="407738"/>
          </a:xfrm>
          <a:prstGeom prst="rect">
            <a:avLst/>
          </a:prstGeom>
        </p:spPr>
      </p:pic>
      <p:pic>
        <p:nvPicPr>
          <p:cNvPr id="30" name="Graphic 29" descr="Bad Inventory with solid fill">
            <a:extLst>
              <a:ext uri="{FF2B5EF4-FFF2-40B4-BE49-F238E27FC236}">
                <a16:creationId xmlns:a16="http://schemas.microsoft.com/office/drawing/2014/main" id="{CE6F4274-5F98-6CF4-C283-225B4320004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785718" y="6984173"/>
            <a:ext cx="457200" cy="457200"/>
          </a:xfrm>
          <a:prstGeom prst="rect">
            <a:avLst/>
          </a:prstGeom>
        </p:spPr>
      </p:pic>
      <p:sp>
        <p:nvSpPr>
          <p:cNvPr id="31" name="TextBox 30">
            <a:extLst>
              <a:ext uri="{FF2B5EF4-FFF2-40B4-BE49-F238E27FC236}">
                <a16:creationId xmlns:a16="http://schemas.microsoft.com/office/drawing/2014/main" id="{0A26A8AD-FF84-85D5-F7FE-BD5E353B9981}"/>
              </a:ext>
            </a:extLst>
          </p:cNvPr>
          <p:cNvSpPr txBox="1"/>
          <p:nvPr/>
        </p:nvSpPr>
        <p:spPr>
          <a:xfrm>
            <a:off x="910463" y="1564547"/>
            <a:ext cx="4819343" cy="6194703"/>
          </a:xfrm>
          <a:prstGeom prst="rect">
            <a:avLst/>
          </a:prstGeom>
        </p:spPr>
        <p:txBody>
          <a:bodyPr vert="horz" lIns="91440" tIns="45720" rIns="91440" bIns="45720" rtlCol="0" anchor="t">
            <a:noAutofit/>
          </a:bodyPr>
          <a:lstStyle/>
          <a:p>
            <a:pPr>
              <a:spcBef>
                <a:spcPts val="600"/>
              </a:spcBef>
              <a:spcAft>
                <a:spcPts val="600"/>
              </a:spcAft>
            </a:pPr>
            <a:r>
              <a:rPr lang="en-US" sz="2000" b="1" dirty="0">
                <a:solidFill>
                  <a:schemeClr val="tx2">
                    <a:lumMod val="75000"/>
                    <a:alpha val="80000"/>
                  </a:schemeClr>
                </a:solidFill>
                <a:latin typeface="Verdana" panose="020B0604030504040204" pitchFamily="34" charset="0"/>
                <a:ea typeface="Verdana" panose="020B0604030504040204" pitchFamily="34" charset="0"/>
              </a:rPr>
              <a:t>Industry Challenges:</a:t>
            </a:r>
          </a:p>
          <a:p>
            <a:pPr>
              <a:spcBef>
                <a:spcPts val="600"/>
              </a:spcBef>
              <a:spcAft>
                <a:spcPts val="600"/>
              </a:spcAft>
            </a:pPr>
            <a:r>
              <a:rPr lang="en-US" sz="2000" b="1" dirty="0">
                <a:solidFill>
                  <a:schemeClr val="tx2">
                    <a:lumMod val="75000"/>
                    <a:alpha val="80000"/>
                  </a:schemeClr>
                </a:solidFill>
                <a:latin typeface="Verdana" panose="020B0604030504040204" pitchFamily="34" charset="0"/>
                <a:ea typeface="Verdana" panose="020B0604030504040204" pitchFamily="34" charset="0"/>
              </a:rPr>
              <a:t> </a:t>
            </a:r>
          </a:p>
          <a:p>
            <a:pPr marL="177800" indent="-177800">
              <a:spcBef>
                <a:spcPts val="600"/>
              </a:spcBef>
              <a:buFont typeface="Arial" panose="020B0604020202020204" pitchFamily="34" charset="0"/>
              <a:buChar char="•"/>
            </a:pPr>
            <a:r>
              <a:rPr lang="en-US" sz="2000" dirty="0">
                <a:solidFill>
                  <a:schemeClr val="tx2">
                    <a:lumMod val="75000"/>
                    <a:alpha val="80000"/>
                  </a:schemeClr>
                </a:solidFill>
                <a:ea typeface="Verdana" panose="020B0604030504040204" pitchFamily="34" charset="0"/>
              </a:rPr>
              <a:t>Low Visibility </a:t>
            </a:r>
          </a:p>
          <a:p>
            <a:pPr>
              <a:spcBef>
                <a:spcPts val="600"/>
              </a:spcBef>
            </a:pPr>
            <a:endParaRPr lang="en-US" sz="2000" dirty="0">
              <a:solidFill>
                <a:schemeClr val="tx2">
                  <a:lumMod val="75000"/>
                  <a:alpha val="80000"/>
                </a:schemeClr>
              </a:solidFill>
              <a:ea typeface="Verdana" panose="020B0604030504040204" pitchFamily="34" charset="0"/>
            </a:endParaRPr>
          </a:p>
          <a:p>
            <a:pPr>
              <a:spcBef>
                <a:spcPts val="600"/>
              </a:spcBef>
            </a:pPr>
            <a:endParaRPr lang="en-US" sz="2000" dirty="0">
              <a:solidFill>
                <a:schemeClr val="tx2">
                  <a:lumMod val="75000"/>
                  <a:alpha val="80000"/>
                </a:schemeClr>
              </a:solidFill>
              <a:ea typeface="Verdana" panose="020B0604030504040204" pitchFamily="34" charset="0"/>
            </a:endParaRPr>
          </a:p>
          <a:p>
            <a:pPr indent="-228600">
              <a:spcBef>
                <a:spcPts val="600"/>
              </a:spcBef>
              <a:buFont typeface="Arial" panose="020B0604020202020204" pitchFamily="34" charset="0"/>
              <a:buChar char="•"/>
            </a:pPr>
            <a:r>
              <a:rPr lang="en-US" sz="2000" dirty="0">
                <a:solidFill>
                  <a:schemeClr val="tx2">
                    <a:lumMod val="75000"/>
                    <a:alpha val="80000"/>
                  </a:schemeClr>
                </a:solidFill>
                <a:ea typeface="Verdana" panose="020B0604030504040204" pitchFamily="34" charset="0"/>
              </a:rPr>
              <a:t>Manual QA </a:t>
            </a:r>
          </a:p>
          <a:p>
            <a:pPr indent="-228600">
              <a:spcBef>
                <a:spcPts val="600"/>
              </a:spcBef>
              <a:buFont typeface="Arial" panose="020B0604020202020204" pitchFamily="34" charset="0"/>
              <a:buChar char="•"/>
            </a:pPr>
            <a:endParaRPr lang="en-US" sz="2000" dirty="0">
              <a:solidFill>
                <a:schemeClr val="tx2">
                  <a:lumMod val="75000"/>
                  <a:alpha val="80000"/>
                </a:schemeClr>
              </a:solidFill>
              <a:ea typeface="Verdana" panose="020B0604030504040204" pitchFamily="34" charset="0"/>
            </a:endParaRPr>
          </a:p>
          <a:p>
            <a:pPr indent="-228600">
              <a:spcBef>
                <a:spcPts val="600"/>
              </a:spcBef>
              <a:buFont typeface="Arial" panose="020B0604020202020204" pitchFamily="34" charset="0"/>
              <a:buChar char="•"/>
            </a:pPr>
            <a:endParaRPr lang="en-US" sz="2000" dirty="0">
              <a:solidFill>
                <a:schemeClr val="tx2">
                  <a:lumMod val="75000"/>
                  <a:alpha val="80000"/>
                </a:schemeClr>
              </a:solidFill>
              <a:ea typeface="Verdana" panose="020B0604030504040204" pitchFamily="34" charset="0"/>
            </a:endParaRPr>
          </a:p>
          <a:p>
            <a:pPr indent="-228600">
              <a:spcBef>
                <a:spcPts val="600"/>
              </a:spcBef>
              <a:buFont typeface="Arial" panose="020B0604020202020204" pitchFamily="34" charset="0"/>
              <a:buChar char="•"/>
            </a:pPr>
            <a:r>
              <a:rPr lang="en-US" sz="2000" dirty="0">
                <a:solidFill>
                  <a:schemeClr val="tx2">
                    <a:lumMod val="75000"/>
                    <a:alpha val="80000"/>
                  </a:schemeClr>
                </a:solidFill>
                <a:ea typeface="Verdana" panose="020B0604030504040204" pitchFamily="34" charset="0"/>
              </a:rPr>
              <a:t>Low Coverage</a:t>
            </a:r>
          </a:p>
          <a:p>
            <a:pPr indent="-228600">
              <a:spcBef>
                <a:spcPts val="600"/>
              </a:spcBef>
              <a:buFont typeface="Arial" panose="020B0604020202020204" pitchFamily="34" charset="0"/>
              <a:buChar char="•"/>
            </a:pPr>
            <a:endParaRPr lang="en-US" sz="2000" dirty="0">
              <a:solidFill>
                <a:schemeClr val="tx2">
                  <a:lumMod val="75000"/>
                  <a:alpha val="80000"/>
                </a:schemeClr>
              </a:solidFill>
              <a:ea typeface="Verdana" panose="020B0604030504040204" pitchFamily="34" charset="0"/>
            </a:endParaRPr>
          </a:p>
          <a:p>
            <a:pPr indent="-228600">
              <a:spcBef>
                <a:spcPts val="600"/>
              </a:spcBef>
              <a:buFont typeface="Arial" panose="020B0604020202020204" pitchFamily="34" charset="0"/>
              <a:buChar char="•"/>
            </a:pPr>
            <a:endParaRPr lang="en-US" sz="2000" dirty="0">
              <a:solidFill>
                <a:schemeClr val="tx2">
                  <a:lumMod val="75000"/>
                  <a:alpha val="80000"/>
                </a:schemeClr>
              </a:solidFill>
              <a:ea typeface="Verdana" panose="020B0604030504040204" pitchFamily="34" charset="0"/>
            </a:endParaRPr>
          </a:p>
          <a:p>
            <a:pPr indent="-228600">
              <a:spcBef>
                <a:spcPts val="600"/>
              </a:spcBef>
              <a:buFont typeface="Arial" panose="020B0604020202020204" pitchFamily="34" charset="0"/>
              <a:buChar char="•"/>
            </a:pPr>
            <a:r>
              <a:rPr lang="en-US" sz="2000" dirty="0">
                <a:solidFill>
                  <a:schemeClr val="tx2">
                    <a:lumMod val="75000"/>
                    <a:alpha val="80000"/>
                  </a:schemeClr>
                </a:solidFill>
                <a:ea typeface="Verdana" panose="020B0604030504040204" pitchFamily="34" charset="0"/>
              </a:rPr>
              <a:t>High Training Cost</a:t>
            </a:r>
          </a:p>
          <a:p>
            <a:pPr indent="-228600">
              <a:spcBef>
                <a:spcPts val="600"/>
              </a:spcBef>
              <a:buFont typeface="Arial" panose="020B0604020202020204" pitchFamily="34" charset="0"/>
              <a:buChar char="•"/>
            </a:pPr>
            <a:endParaRPr lang="en-US" sz="2000" dirty="0">
              <a:solidFill>
                <a:schemeClr val="tx2">
                  <a:lumMod val="75000"/>
                  <a:alpha val="80000"/>
                </a:schemeClr>
              </a:solidFill>
              <a:ea typeface="Verdana" panose="020B0604030504040204" pitchFamily="34" charset="0"/>
            </a:endParaRPr>
          </a:p>
          <a:p>
            <a:pPr indent="-228600">
              <a:spcBef>
                <a:spcPts val="600"/>
              </a:spcBef>
              <a:buFont typeface="Arial" panose="020B0604020202020204" pitchFamily="34" charset="0"/>
              <a:buChar char="•"/>
            </a:pPr>
            <a:endParaRPr lang="en-US" sz="2000" dirty="0">
              <a:solidFill>
                <a:schemeClr val="tx2">
                  <a:lumMod val="75000"/>
                  <a:alpha val="80000"/>
                </a:schemeClr>
              </a:solidFill>
              <a:ea typeface="Verdana" panose="020B0604030504040204" pitchFamily="34" charset="0"/>
            </a:endParaRPr>
          </a:p>
          <a:p>
            <a:pPr indent="-228600">
              <a:spcBef>
                <a:spcPts val="600"/>
              </a:spcBef>
              <a:buFont typeface="Arial" panose="020B0604020202020204" pitchFamily="34" charset="0"/>
              <a:buChar char="•"/>
            </a:pPr>
            <a:r>
              <a:rPr lang="en-US" sz="2000" dirty="0">
                <a:solidFill>
                  <a:schemeClr val="tx2">
                    <a:lumMod val="75000"/>
                    <a:alpha val="80000"/>
                  </a:schemeClr>
                </a:solidFill>
                <a:ea typeface="Verdana" panose="020B0604030504040204" pitchFamily="34" charset="0"/>
              </a:rPr>
              <a:t>Reputational and Compliance Risk</a:t>
            </a:r>
            <a:endParaRPr lang="en-US" sz="2000" dirty="0">
              <a:solidFill>
                <a:schemeClr val="tx2">
                  <a:lumMod val="75000"/>
                  <a:alpha val="80000"/>
                </a:schemeClr>
              </a:solidFill>
            </a:endParaRPr>
          </a:p>
        </p:txBody>
      </p:sp>
      <p:cxnSp>
        <p:nvCxnSpPr>
          <p:cNvPr id="33" name="Straight Connector 32">
            <a:extLst>
              <a:ext uri="{FF2B5EF4-FFF2-40B4-BE49-F238E27FC236}">
                <a16:creationId xmlns:a16="http://schemas.microsoft.com/office/drawing/2014/main" id="{856804CF-B00F-07B7-0562-8150FFB16666}"/>
              </a:ext>
            </a:extLst>
          </p:cNvPr>
          <p:cNvCxnSpPr>
            <a:cxnSpLocks/>
          </p:cNvCxnSpPr>
          <p:nvPr/>
        </p:nvCxnSpPr>
        <p:spPr>
          <a:xfrm flipV="1">
            <a:off x="1130378" y="3069950"/>
            <a:ext cx="12866038" cy="61221"/>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02DEB5-1AFD-BD63-B58A-6A504DC527E0}"/>
              </a:ext>
            </a:extLst>
          </p:cNvPr>
          <p:cNvCxnSpPr>
            <a:cxnSpLocks/>
          </p:cNvCxnSpPr>
          <p:nvPr/>
        </p:nvCxnSpPr>
        <p:spPr>
          <a:xfrm flipV="1">
            <a:off x="1163427" y="4123938"/>
            <a:ext cx="12866038" cy="61221"/>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861D47-08E1-AF8A-031F-F611DE191355}"/>
              </a:ext>
            </a:extLst>
          </p:cNvPr>
          <p:cNvCxnSpPr>
            <a:cxnSpLocks/>
          </p:cNvCxnSpPr>
          <p:nvPr/>
        </p:nvCxnSpPr>
        <p:spPr>
          <a:xfrm flipV="1">
            <a:off x="1163427" y="5312941"/>
            <a:ext cx="12866038" cy="61221"/>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0BCBA5-2254-361F-A9EE-B3041FDF93E3}"/>
              </a:ext>
            </a:extLst>
          </p:cNvPr>
          <p:cNvCxnSpPr>
            <a:cxnSpLocks/>
          </p:cNvCxnSpPr>
          <p:nvPr/>
        </p:nvCxnSpPr>
        <p:spPr>
          <a:xfrm flipV="1">
            <a:off x="1163427" y="6584929"/>
            <a:ext cx="12866038" cy="61221"/>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A green and white logo&#10;&#10;Description automatically generated">
            <a:extLst>
              <a:ext uri="{FF2B5EF4-FFF2-40B4-BE49-F238E27FC236}">
                <a16:creationId xmlns:a16="http://schemas.microsoft.com/office/drawing/2014/main" id="{DAE9585A-1B77-FF67-BA25-1ABD2CAFC24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99107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38"/>
            <a:ext cx="7551289" cy="598318"/>
          </a:xfrm>
        </p:spPr>
        <p:txBody>
          <a:bodyPr/>
          <a:lstStyle/>
          <a:p>
            <a:r>
              <a:rPr lang="en-IN" b="1" dirty="0">
                <a:latin typeface="+mn-lt"/>
              </a:rPr>
              <a:t>Judge Copilot</a:t>
            </a:r>
          </a:p>
        </p:txBody>
      </p:sp>
      <p:pic>
        <p:nvPicPr>
          <p:cNvPr id="2050" name="Picture 2" descr="Law in 100 Words | Part 13 | Judgment Writing #101 | How to write facts in  a judgment (for aspiring trial court judges) – The Blog of Bharat Chugh">
            <a:extLst>
              <a:ext uri="{FF2B5EF4-FFF2-40B4-BE49-F238E27FC236}">
                <a16:creationId xmlns:a16="http://schemas.microsoft.com/office/drawing/2014/main" id="{9C122635-DA6A-8C13-1801-E9F274985E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52" b="27948"/>
          <a:stretch/>
        </p:blipFill>
        <p:spPr bwMode="auto">
          <a:xfrm>
            <a:off x="800230" y="1572767"/>
            <a:ext cx="13159610" cy="35966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A2AD68-8725-8F3C-C321-A4266702B189}"/>
              </a:ext>
            </a:extLst>
          </p:cNvPr>
          <p:cNvSpPr txBox="1"/>
          <p:nvPr/>
        </p:nvSpPr>
        <p:spPr>
          <a:xfrm>
            <a:off x="800230" y="5367104"/>
            <a:ext cx="13159610" cy="2579457"/>
          </a:xfrm>
          <a:prstGeom prst="rect">
            <a:avLst/>
          </a:prstGeom>
        </p:spPr>
        <p:txBody>
          <a:bodyPr vert="horz" lIns="91440" tIns="45720" rIns="91440" bIns="45720" rtlCol="0" anchor="ctr">
            <a:noAutofit/>
          </a:bodyPr>
          <a:lstStyle/>
          <a:p>
            <a:pPr>
              <a:spcBef>
                <a:spcPts val="600"/>
              </a:spcBef>
              <a:spcAft>
                <a:spcPts val="600"/>
              </a:spcAft>
            </a:pPr>
            <a:r>
              <a:rPr lang="en-US" sz="2000" b="1" dirty="0">
                <a:solidFill>
                  <a:schemeClr val="tx2">
                    <a:lumMod val="75000"/>
                    <a:alpha val="80000"/>
                  </a:schemeClr>
                </a:solidFill>
                <a:latin typeface="Verdana" panose="020B0604030504040204" pitchFamily="34" charset="0"/>
                <a:ea typeface="Verdana" panose="020B0604030504040204" pitchFamily="34" charset="0"/>
              </a:rPr>
              <a:t>Judiciary’s Challenges:</a:t>
            </a:r>
          </a:p>
          <a:p>
            <a:pPr marL="342900" indent="-342900">
              <a:spcBef>
                <a:spcPts val="600"/>
              </a:spcBef>
              <a:spcAft>
                <a:spcPts val="600"/>
              </a:spcAft>
              <a:buFont typeface="Arial" panose="020B0604020202020204" pitchFamily="34" charset="0"/>
              <a:buChar char="•"/>
            </a:pPr>
            <a:r>
              <a:rPr lang="en-US" sz="2000" dirty="0">
                <a:solidFill>
                  <a:schemeClr val="tx2">
                    <a:lumMod val="75000"/>
                    <a:alpha val="80000"/>
                  </a:schemeClr>
                </a:solidFill>
                <a:latin typeface="Verdana" panose="020B0604030504040204" pitchFamily="34" charset="0"/>
                <a:ea typeface="Verdana" panose="020B0604030504040204" pitchFamily="34" charset="0"/>
              </a:rPr>
              <a:t>Manual and Laborious Task – Judgements can often run into 100s of pages  </a:t>
            </a:r>
          </a:p>
          <a:p>
            <a:pPr marL="342900" indent="-342900">
              <a:spcBef>
                <a:spcPts val="600"/>
              </a:spcBef>
              <a:spcAft>
                <a:spcPts val="600"/>
              </a:spcAft>
              <a:buFont typeface="Arial" panose="020B0604020202020204" pitchFamily="34" charset="0"/>
              <a:buChar char="•"/>
            </a:pPr>
            <a:r>
              <a:rPr lang="en-US" sz="2000" dirty="0">
                <a:solidFill>
                  <a:schemeClr val="tx2">
                    <a:lumMod val="75000"/>
                    <a:alpha val="80000"/>
                  </a:schemeClr>
                </a:solidFill>
                <a:latin typeface="Verdana" panose="020B0604030504040204" pitchFamily="34" charset="0"/>
                <a:ea typeface="Verdana" panose="020B0604030504040204" pitchFamily="34" charset="0"/>
              </a:rPr>
              <a:t>Personal Bias – hard to have personal opinion not influence the outcome</a:t>
            </a:r>
          </a:p>
          <a:p>
            <a:pPr marL="342900" indent="-342900">
              <a:spcBef>
                <a:spcPts val="600"/>
              </a:spcBef>
              <a:spcAft>
                <a:spcPts val="600"/>
              </a:spcAft>
              <a:buFont typeface="Arial" panose="020B0604020202020204" pitchFamily="34" charset="0"/>
              <a:buChar char="•"/>
            </a:pPr>
            <a:r>
              <a:rPr lang="en-US" sz="2000" dirty="0">
                <a:solidFill>
                  <a:schemeClr val="tx2">
                    <a:lumMod val="75000"/>
                    <a:alpha val="80000"/>
                  </a:schemeClr>
                </a:solidFill>
                <a:latin typeface="Verdana" panose="020B0604030504040204" pitchFamily="34" charset="0"/>
                <a:ea typeface="Verdana" panose="020B0604030504040204" pitchFamily="34" charset="0"/>
              </a:rPr>
              <a:t>Failure to address all Issues  - referencing all previous judgements and applicable statutes </a:t>
            </a:r>
          </a:p>
          <a:p>
            <a:pPr>
              <a:lnSpc>
                <a:spcPct val="90000"/>
              </a:lnSpc>
            </a:pPr>
            <a:endParaRPr lang="en-US" sz="2000" dirty="0">
              <a:solidFill>
                <a:schemeClr val="tx2">
                  <a:lumMod val="75000"/>
                  <a:alpha val="80000"/>
                </a:schemeClr>
              </a:solidFill>
            </a:endParaRPr>
          </a:p>
        </p:txBody>
      </p:sp>
      <p:pic>
        <p:nvPicPr>
          <p:cNvPr id="6" name="Picture 5" descr="A green and white logo&#10;&#10;Description automatically generated">
            <a:extLst>
              <a:ext uri="{FF2B5EF4-FFF2-40B4-BE49-F238E27FC236}">
                <a16:creationId xmlns:a16="http://schemas.microsoft.com/office/drawing/2014/main" id="{CD199EAA-B6E6-5861-3B02-92551C5B3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3070710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38"/>
            <a:ext cx="8502265" cy="598318"/>
          </a:xfrm>
        </p:spPr>
        <p:txBody>
          <a:bodyPr/>
          <a:lstStyle/>
          <a:p>
            <a:r>
              <a:rPr lang="en-IN" b="1" dirty="0">
                <a:latin typeface="+mn-lt"/>
              </a:rPr>
              <a:t>Judge Copilot  - Features</a:t>
            </a:r>
          </a:p>
        </p:txBody>
      </p:sp>
      <p:pic>
        <p:nvPicPr>
          <p:cNvPr id="2" name="Graphic 1" descr="Judge female with solid fill">
            <a:extLst>
              <a:ext uri="{FF2B5EF4-FFF2-40B4-BE49-F238E27FC236}">
                <a16:creationId xmlns:a16="http://schemas.microsoft.com/office/drawing/2014/main" id="{9886A8AE-B3F7-F190-D95D-CC7299D030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8776" y="1854877"/>
            <a:ext cx="1320800" cy="1320800"/>
          </a:xfrm>
          <a:prstGeom prst="rect">
            <a:avLst/>
          </a:prstGeom>
        </p:spPr>
      </p:pic>
      <p:sp>
        <p:nvSpPr>
          <p:cNvPr id="6" name="Rectangle 5">
            <a:extLst>
              <a:ext uri="{FF2B5EF4-FFF2-40B4-BE49-F238E27FC236}">
                <a16:creationId xmlns:a16="http://schemas.microsoft.com/office/drawing/2014/main" id="{8CE84FE5-7B1C-E990-DCE9-D826BA3808A8}"/>
              </a:ext>
            </a:extLst>
          </p:cNvPr>
          <p:cNvSpPr/>
          <p:nvPr/>
        </p:nvSpPr>
        <p:spPr>
          <a:xfrm>
            <a:off x="2289576" y="1899054"/>
            <a:ext cx="11109432" cy="1153607"/>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Verdana" panose="020B0604030504040204" pitchFamily="34" charset="0"/>
                <a:ea typeface="Verdana" panose="020B0604030504040204" pitchFamily="34" charset="0"/>
              </a:rPr>
              <a:t>Draft Judgement</a:t>
            </a:r>
          </a:p>
          <a:p>
            <a:pPr algn="ctr"/>
            <a:r>
              <a:rPr lang="en-IN" sz="2000" dirty="0"/>
              <a:t>Develop a judgement draft generator that can pull out relevant historical cases for citations.</a:t>
            </a:r>
          </a:p>
          <a:p>
            <a:pPr algn="ctr"/>
            <a:endParaRPr lang="en-IN" dirty="0">
              <a:solidFill>
                <a:schemeClr val="bg1"/>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AA3328F1-DDED-7D83-C537-06A32B1681B7}"/>
              </a:ext>
            </a:extLst>
          </p:cNvPr>
          <p:cNvSpPr txBox="1"/>
          <p:nvPr/>
        </p:nvSpPr>
        <p:spPr>
          <a:xfrm>
            <a:off x="2407050" y="3636574"/>
            <a:ext cx="2317988" cy="338554"/>
          </a:xfrm>
          <a:prstGeom prst="rect">
            <a:avLst/>
          </a:prstGeom>
          <a:solidFill>
            <a:schemeClr val="accent1"/>
          </a:solidFill>
        </p:spPr>
        <p:txBody>
          <a:bodyPr wrap="square" lIns="91440" tIns="45720" rIns="91440" bIns="45720" anchor="t">
            <a:spAutoFit/>
          </a:bodyPr>
          <a:lstStyle/>
          <a:p>
            <a:r>
              <a:rPr lang="en-US" sz="1600" dirty="0">
                <a:solidFill>
                  <a:schemeClr val="bg1"/>
                </a:solidFill>
                <a:latin typeface="Gill Sans MT"/>
                <a:cs typeface="Arial"/>
              </a:rPr>
              <a:t>1) Introduction &amp; Setting</a:t>
            </a:r>
          </a:p>
        </p:txBody>
      </p:sp>
      <p:sp>
        <p:nvSpPr>
          <p:cNvPr id="8" name="TextBox 7">
            <a:extLst>
              <a:ext uri="{FF2B5EF4-FFF2-40B4-BE49-F238E27FC236}">
                <a16:creationId xmlns:a16="http://schemas.microsoft.com/office/drawing/2014/main" id="{73D11BAF-9F38-8E69-CA63-D2ABEF5D9CF8}"/>
              </a:ext>
            </a:extLst>
          </p:cNvPr>
          <p:cNvSpPr txBox="1"/>
          <p:nvPr/>
        </p:nvSpPr>
        <p:spPr>
          <a:xfrm>
            <a:off x="2407050" y="4247212"/>
            <a:ext cx="2317988" cy="338554"/>
          </a:xfrm>
          <a:prstGeom prst="rect">
            <a:avLst/>
          </a:prstGeom>
          <a:solidFill>
            <a:schemeClr val="accent1"/>
          </a:solidFill>
        </p:spPr>
        <p:txBody>
          <a:bodyPr wrap="square" lIns="91440" tIns="45720" rIns="91440" bIns="45720" anchor="t">
            <a:spAutoFit/>
          </a:bodyPr>
          <a:lstStyle/>
          <a:p>
            <a:r>
              <a:rPr lang="en-US" sz="1600" dirty="0">
                <a:solidFill>
                  <a:schemeClr val="bg1"/>
                </a:solidFill>
                <a:latin typeface="Gill Sans MT"/>
                <a:cs typeface="Arial"/>
              </a:rPr>
              <a:t>2) Application</a:t>
            </a:r>
            <a:r>
              <a:rPr lang="en-US" sz="1600" dirty="0">
                <a:latin typeface="Gill Sans MT"/>
                <a:cs typeface="Arial"/>
              </a:rPr>
              <a:t> </a:t>
            </a:r>
            <a:r>
              <a:rPr lang="en-US" sz="1600" dirty="0">
                <a:solidFill>
                  <a:schemeClr val="bg1"/>
                </a:solidFill>
                <a:latin typeface="Gill Sans MT"/>
                <a:cs typeface="Arial"/>
              </a:rPr>
              <a:t>for</a:t>
            </a:r>
            <a:r>
              <a:rPr lang="en-US" sz="1600" dirty="0">
                <a:latin typeface="Gill Sans MT"/>
                <a:cs typeface="Arial"/>
              </a:rPr>
              <a:t> </a:t>
            </a:r>
            <a:r>
              <a:rPr lang="en-US" sz="1600" dirty="0">
                <a:solidFill>
                  <a:schemeClr val="bg1"/>
                </a:solidFill>
                <a:latin typeface="Gill Sans MT"/>
                <a:cs typeface="Arial"/>
              </a:rPr>
              <a:t>Charge</a:t>
            </a:r>
          </a:p>
        </p:txBody>
      </p:sp>
      <p:sp>
        <p:nvSpPr>
          <p:cNvPr id="9" name="TextBox 8">
            <a:extLst>
              <a:ext uri="{FF2B5EF4-FFF2-40B4-BE49-F238E27FC236}">
                <a16:creationId xmlns:a16="http://schemas.microsoft.com/office/drawing/2014/main" id="{8C8A11E5-70CD-C6D8-AB9D-315D7386EBE4}"/>
              </a:ext>
            </a:extLst>
          </p:cNvPr>
          <p:cNvSpPr txBox="1"/>
          <p:nvPr/>
        </p:nvSpPr>
        <p:spPr>
          <a:xfrm>
            <a:off x="2396886" y="4759838"/>
            <a:ext cx="2317989" cy="338554"/>
          </a:xfrm>
          <a:prstGeom prst="rect">
            <a:avLst/>
          </a:prstGeom>
          <a:solidFill>
            <a:schemeClr val="accent1"/>
          </a:solidFill>
        </p:spPr>
        <p:txBody>
          <a:bodyPr wrap="square" lIns="91440" tIns="45720" rIns="91440" bIns="45720" anchor="t">
            <a:spAutoFit/>
          </a:bodyPr>
          <a:lstStyle/>
          <a:p>
            <a:r>
              <a:rPr lang="en-US" sz="1600" dirty="0">
                <a:solidFill>
                  <a:schemeClr val="bg1"/>
                </a:solidFill>
                <a:latin typeface="Gill Sans MT"/>
                <a:ea typeface="+mn-lt"/>
                <a:cs typeface="+mn-lt"/>
              </a:rPr>
              <a:t>3) Legal Proceedings</a:t>
            </a:r>
            <a:endParaRPr lang="en-US" sz="1600" dirty="0">
              <a:solidFill>
                <a:schemeClr val="bg1"/>
              </a:solidFill>
              <a:latin typeface="Gill Sans MT"/>
              <a:cs typeface="Arial"/>
            </a:endParaRPr>
          </a:p>
        </p:txBody>
      </p:sp>
      <p:sp>
        <p:nvSpPr>
          <p:cNvPr id="10" name="TextBox 9">
            <a:extLst>
              <a:ext uri="{FF2B5EF4-FFF2-40B4-BE49-F238E27FC236}">
                <a16:creationId xmlns:a16="http://schemas.microsoft.com/office/drawing/2014/main" id="{5582463B-3DB5-C2EA-F509-4E9BF63A194C}"/>
              </a:ext>
            </a:extLst>
          </p:cNvPr>
          <p:cNvSpPr txBox="1"/>
          <p:nvPr/>
        </p:nvSpPr>
        <p:spPr>
          <a:xfrm>
            <a:off x="2387242" y="5325778"/>
            <a:ext cx="2317989" cy="584775"/>
          </a:xfrm>
          <a:prstGeom prst="rect">
            <a:avLst/>
          </a:prstGeom>
          <a:solidFill>
            <a:schemeClr val="accent1"/>
          </a:solidFill>
        </p:spPr>
        <p:txBody>
          <a:bodyPr wrap="square" lIns="91440" tIns="45720" rIns="91440" bIns="45720" anchor="t">
            <a:spAutoFit/>
          </a:bodyPr>
          <a:lstStyle/>
          <a:p>
            <a:r>
              <a:rPr lang="en-US" sz="1600" dirty="0">
                <a:solidFill>
                  <a:schemeClr val="bg1"/>
                </a:solidFill>
                <a:latin typeface="Gill Sans MT"/>
                <a:ea typeface="+mn-lt"/>
                <a:cs typeface="+mn-lt"/>
              </a:rPr>
              <a:t>4) Accused Final Written Address</a:t>
            </a:r>
            <a:endParaRPr lang="en-US" sz="1600" dirty="0">
              <a:solidFill>
                <a:schemeClr val="bg1"/>
              </a:solidFill>
              <a:latin typeface="Gill Sans MT"/>
              <a:cs typeface="Arial"/>
            </a:endParaRPr>
          </a:p>
        </p:txBody>
      </p:sp>
      <p:sp>
        <p:nvSpPr>
          <p:cNvPr id="11" name="TextBox 10">
            <a:extLst>
              <a:ext uri="{FF2B5EF4-FFF2-40B4-BE49-F238E27FC236}">
                <a16:creationId xmlns:a16="http://schemas.microsoft.com/office/drawing/2014/main" id="{83CE0F78-7DEB-2E18-FEE2-6DDD9046C89E}"/>
              </a:ext>
            </a:extLst>
          </p:cNvPr>
          <p:cNvSpPr txBox="1"/>
          <p:nvPr/>
        </p:nvSpPr>
        <p:spPr>
          <a:xfrm>
            <a:off x="2387241" y="6123785"/>
            <a:ext cx="2337797" cy="584775"/>
          </a:xfrm>
          <a:prstGeom prst="rect">
            <a:avLst/>
          </a:prstGeom>
          <a:solidFill>
            <a:schemeClr val="accent1"/>
          </a:solidFill>
        </p:spPr>
        <p:txBody>
          <a:bodyPr wrap="square" lIns="91440" tIns="45720" rIns="91440" bIns="45720" anchor="t">
            <a:spAutoFit/>
          </a:bodyPr>
          <a:lstStyle/>
          <a:p>
            <a:r>
              <a:rPr lang="en-US" sz="1600" dirty="0">
                <a:solidFill>
                  <a:schemeClr val="bg1"/>
                </a:solidFill>
                <a:latin typeface="Gill Sans MT"/>
                <a:ea typeface="+mn-lt"/>
                <a:cs typeface="+mn-lt"/>
              </a:rPr>
              <a:t>5) Prosecution final written address</a:t>
            </a:r>
            <a:endParaRPr lang="en-US" sz="1600" dirty="0">
              <a:solidFill>
                <a:schemeClr val="bg1"/>
              </a:solidFill>
              <a:latin typeface="Gill Sans MT"/>
              <a:cs typeface="Arial"/>
            </a:endParaRPr>
          </a:p>
        </p:txBody>
      </p:sp>
      <p:sp>
        <p:nvSpPr>
          <p:cNvPr id="12" name="TextBox 11">
            <a:extLst>
              <a:ext uri="{FF2B5EF4-FFF2-40B4-BE49-F238E27FC236}">
                <a16:creationId xmlns:a16="http://schemas.microsoft.com/office/drawing/2014/main" id="{13570BAE-C3D2-0AD2-D0EA-5FF2702B33D2}"/>
              </a:ext>
            </a:extLst>
          </p:cNvPr>
          <p:cNvSpPr txBox="1"/>
          <p:nvPr/>
        </p:nvSpPr>
        <p:spPr>
          <a:xfrm>
            <a:off x="2354536" y="7104924"/>
            <a:ext cx="2370502" cy="338554"/>
          </a:xfrm>
          <a:prstGeom prst="rect">
            <a:avLst/>
          </a:prstGeom>
          <a:solidFill>
            <a:srgbClr val="7030A0"/>
          </a:solidFill>
        </p:spPr>
        <p:txBody>
          <a:bodyPr wrap="square" lIns="91440" tIns="45720" rIns="91440" bIns="45720" anchor="t">
            <a:spAutoFit/>
          </a:bodyPr>
          <a:lstStyle/>
          <a:p>
            <a:r>
              <a:rPr lang="en-US" sz="1600" dirty="0">
                <a:solidFill>
                  <a:schemeClr val="bg1"/>
                </a:solidFill>
                <a:latin typeface="Gill Sans MT"/>
                <a:cs typeface="Arial"/>
              </a:rPr>
              <a:t>6) </a:t>
            </a:r>
            <a:r>
              <a:rPr lang="en-US" sz="1600" dirty="0">
                <a:solidFill>
                  <a:schemeClr val="bg1"/>
                </a:solidFill>
                <a:latin typeface="Gill Sans MT"/>
                <a:ea typeface="+mn-lt"/>
                <a:cs typeface="+mn-lt"/>
              </a:rPr>
              <a:t>Judgment</a:t>
            </a:r>
            <a:endParaRPr lang="en-US" sz="1600" dirty="0">
              <a:solidFill>
                <a:schemeClr val="bg1"/>
              </a:solidFill>
              <a:latin typeface="Gill Sans MT"/>
              <a:cs typeface="Arial"/>
            </a:endParaRPr>
          </a:p>
        </p:txBody>
      </p:sp>
      <p:sp>
        <p:nvSpPr>
          <p:cNvPr id="13" name="TextBox 12">
            <a:extLst>
              <a:ext uri="{FF2B5EF4-FFF2-40B4-BE49-F238E27FC236}">
                <a16:creationId xmlns:a16="http://schemas.microsoft.com/office/drawing/2014/main" id="{6A5A5BAE-D6FF-CA87-C0D7-7F171CAA37FC}"/>
              </a:ext>
            </a:extLst>
          </p:cNvPr>
          <p:cNvSpPr txBox="1">
            <a:spLocks/>
          </p:cNvSpPr>
          <p:nvPr/>
        </p:nvSpPr>
        <p:spPr>
          <a:xfrm>
            <a:off x="5470074" y="3554714"/>
            <a:ext cx="2795904" cy="1384995"/>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rgbClr val="FFFFFF"/>
                </a:solidFill>
                <a:latin typeface="Times New Roman"/>
                <a:cs typeface="Times New Roman"/>
              </a:rPr>
              <a:t>Court</a:t>
            </a:r>
            <a:endParaRPr lang="en-US" sz="1400" dirty="0">
              <a:solidFill>
                <a:srgbClr val="000000"/>
              </a:solidFill>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Judge</a:t>
            </a:r>
            <a:endParaRPr lang="en-US" sz="1400" dirty="0">
              <a:solidFill>
                <a:srgbClr val="000000"/>
              </a:solidFill>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Date of Judgement </a:t>
            </a:r>
            <a:endParaRPr lang="en-US" sz="1400" dirty="0">
              <a:solidFill>
                <a:srgbClr val="000000"/>
              </a:solidFill>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Date of Notice of Appeal</a:t>
            </a:r>
          </a:p>
          <a:p>
            <a:pPr marL="285750" indent="-285750">
              <a:buFont typeface="Arial"/>
              <a:buChar char="•"/>
            </a:pPr>
            <a:r>
              <a:rPr lang="en-US" sz="1400" dirty="0">
                <a:solidFill>
                  <a:srgbClr val="FFFFFF"/>
                </a:solidFill>
                <a:latin typeface="Times New Roman"/>
                <a:cs typeface="Times New Roman"/>
              </a:rPr>
              <a:t>Appellant</a:t>
            </a:r>
            <a:endParaRPr lang="en-US" sz="1400" dirty="0">
              <a:solidFill>
                <a:srgbClr val="000000"/>
              </a:solidFill>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Respondent</a:t>
            </a:r>
            <a:endParaRPr lang="en-US" sz="1400" dirty="0">
              <a:latin typeface="Times New Roman"/>
              <a:cs typeface="Times New Roman"/>
            </a:endParaRPr>
          </a:p>
        </p:txBody>
      </p:sp>
      <p:sp>
        <p:nvSpPr>
          <p:cNvPr id="14" name="TextBox 13">
            <a:extLst>
              <a:ext uri="{FF2B5EF4-FFF2-40B4-BE49-F238E27FC236}">
                <a16:creationId xmlns:a16="http://schemas.microsoft.com/office/drawing/2014/main" id="{1AA28834-A778-99FC-50F5-24A7F5886C86}"/>
              </a:ext>
            </a:extLst>
          </p:cNvPr>
          <p:cNvSpPr txBox="1"/>
          <p:nvPr/>
        </p:nvSpPr>
        <p:spPr>
          <a:xfrm>
            <a:off x="5992955" y="5098392"/>
            <a:ext cx="2865848" cy="1384995"/>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rgbClr val="FFFFFF"/>
                </a:solidFill>
                <a:latin typeface="Times New Roman"/>
                <a:cs typeface="Times New Roman"/>
              </a:rPr>
              <a:t>Complainant</a:t>
            </a:r>
            <a:endParaRPr lang="en-US" sz="1400" dirty="0">
              <a:solidFill>
                <a:srgbClr val="000000"/>
              </a:solidFill>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Accused Person</a:t>
            </a:r>
            <a:endParaRPr lang="en-US" sz="1400" dirty="0">
              <a:solidFill>
                <a:srgbClr val="000000"/>
              </a:solidFill>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Proofs of Evidence</a:t>
            </a:r>
            <a:endParaRPr lang="en-US" sz="1400" dirty="0">
              <a:solidFill>
                <a:srgbClr val="000000"/>
              </a:solidFill>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Charge with Details</a:t>
            </a:r>
            <a:endParaRPr lang="en-US" sz="1400" dirty="0">
              <a:solidFill>
                <a:srgbClr val="000000"/>
              </a:solidFill>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List of witnesses with addresses</a:t>
            </a:r>
            <a:endParaRPr lang="en-US" sz="1400" dirty="0">
              <a:solidFill>
                <a:srgbClr val="000000"/>
              </a:solidFill>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Date of application</a:t>
            </a:r>
            <a:endParaRPr lang="en-IN" sz="1400" dirty="0">
              <a:latin typeface="Times New Roman"/>
              <a:cs typeface="Times New Roman"/>
            </a:endParaRPr>
          </a:p>
        </p:txBody>
      </p:sp>
      <p:cxnSp>
        <p:nvCxnSpPr>
          <p:cNvPr id="15" name="Connector: Elbow 14">
            <a:extLst>
              <a:ext uri="{FF2B5EF4-FFF2-40B4-BE49-F238E27FC236}">
                <a16:creationId xmlns:a16="http://schemas.microsoft.com/office/drawing/2014/main" id="{091289BA-05FC-9B7E-216A-FB3E10466DA2}"/>
              </a:ext>
            </a:extLst>
          </p:cNvPr>
          <p:cNvCxnSpPr>
            <a:stCxn id="7" idx="3"/>
            <a:endCxn id="13" idx="1"/>
          </p:cNvCxnSpPr>
          <p:nvPr/>
        </p:nvCxnSpPr>
        <p:spPr>
          <a:xfrm>
            <a:off x="4725038" y="3805851"/>
            <a:ext cx="745036" cy="4413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EEBF5F7-F9A4-D2DA-E1CB-0B6C1020B151}"/>
              </a:ext>
            </a:extLst>
          </p:cNvPr>
          <p:cNvCxnSpPr>
            <a:cxnSpLocks/>
          </p:cNvCxnSpPr>
          <p:nvPr/>
        </p:nvCxnSpPr>
        <p:spPr>
          <a:xfrm>
            <a:off x="4705231" y="4377584"/>
            <a:ext cx="1225935" cy="1307186"/>
          </a:xfrm>
          <a:prstGeom prst="bentConnector3">
            <a:avLst>
              <a:gd name="adj1" fmla="val 464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5DE9110-D743-A3A3-EE67-CA404ED42E93}"/>
              </a:ext>
            </a:extLst>
          </p:cNvPr>
          <p:cNvCxnSpPr>
            <a:cxnSpLocks/>
            <a:endCxn id="19" idx="1"/>
          </p:cNvCxnSpPr>
          <p:nvPr/>
        </p:nvCxnSpPr>
        <p:spPr>
          <a:xfrm>
            <a:off x="4705231" y="5858842"/>
            <a:ext cx="5520505" cy="8497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3E1907-9F24-88B2-CB45-20B53317F959}"/>
              </a:ext>
            </a:extLst>
          </p:cNvPr>
          <p:cNvSpPr txBox="1"/>
          <p:nvPr/>
        </p:nvSpPr>
        <p:spPr>
          <a:xfrm>
            <a:off x="10225737" y="4311697"/>
            <a:ext cx="3063230" cy="1384995"/>
          </a:xfrm>
          <a:prstGeom prst="rect">
            <a:avLst/>
          </a:prstGeom>
          <a:solidFill>
            <a:srgbClr val="7030A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rgbClr val="FFFFFF"/>
                </a:solidFill>
                <a:latin typeface="Times New Roman"/>
                <a:cs typeface="Times New Roman"/>
              </a:rPr>
              <a:t>Accused Details</a:t>
            </a:r>
            <a:endParaRPr lang="en-US" sz="1400" dirty="0">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Charge Details</a:t>
            </a:r>
          </a:p>
          <a:p>
            <a:pPr marL="285750" indent="-285750">
              <a:buFont typeface="Arial"/>
              <a:buChar char="•"/>
            </a:pPr>
            <a:r>
              <a:rPr lang="en-US" sz="1400" dirty="0">
                <a:solidFill>
                  <a:srgbClr val="FFFFFF"/>
                </a:solidFill>
                <a:latin typeface="Times New Roman"/>
                <a:cs typeface="Times New Roman"/>
              </a:rPr>
              <a:t>Summary of Proceedings </a:t>
            </a:r>
          </a:p>
          <a:p>
            <a:pPr marL="285750" indent="-285750">
              <a:buFont typeface="Arial"/>
              <a:buChar char="•"/>
            </a:pPr>
            <a:r>
              <a:rPr lang="en-US" sz="1400" dirty="0">
                <a:solidFill>
                  <a:srgbClr val="FFFFFF"/>
                </a:solidFill>
                <a:latin typeface="Times New Roman"/>
                <a:cs typeface="Times New Roman"/>
              </a:rPr>
              <a:t>Reference to Laws</a:t>
            </a:r>
          </a:p>
          <a:p>
            <a:pPr marL="285750" indent="-285750">
              <a:buFont typeface="Arial"/>
              <a:buChar char="•"/>
            </a:pPr>
            <a:r>
              <a:rPr lang="en-US" sz="1400" dirty="0">
                <a:solidFill>
                  <a:srgbClr val="FFFFFF"/>
                </a:solidFill>
                <a:latin typeface="Times New Roman"/>
                <a:cs typeface="Times New Roman"/>
              </a:rPr>
              <a:t>Precedent Cases </a:t>
            </a:r>
          </a:p>
          <a:p>
            <a:pPr marL="285750" indent="-285750">
              <a:buFont typeface="Arial"/>
              <a:buChar char="•"/>
            </a:pPr>
            <a:r>
              <a:rPr lang="en-US" sz="1400" dirty="0">
                <a:solidFill>
                  <a:srgbClr val="FFFFFF"/>
                </a:solidFill>
                <a:latin typeface="Times New Roman"/>
                <a:cs typeface="Times New Roman"/>
              </a:rPr>
              <a:t>Order</a:t>
            </a:r>
          </a:p>
        </p:txBody>
      </p:sp>
      <p:cxnSp>
        <p:nvCxnSpPr>
          <p:cNvPr id="22" name="Connector: Elbow 21">
            <a:extLst>
              <a:ext uri="{FF2B5EF4-FFF2-40B4-BE49-F238E27FC236}">
                <a16:creationId xmlns:a16="http://schemas.microsoft.com/office/drawing/2014/main" id="{3EE1A127-DD24-2E56-BC14-DA33CDD3D2F0}"/>
              </a:ext>
            </a:extLst>
          </p:cNvPr>
          <p:cNvCxnSpPr>
            <a:cxnSpLocks/>
            <a:stCxn id="9" idx="3"/>
            <a:endCxn id="17" idx="1"/>
          </p:cNvCxnSpPr>
          <p:nvPr/>
        </p:nvCxnSpPr>
        <p:spPr>
          <a:xfrm>
            <a:off x="4714875" y="4929115"/>
            <a:ext cx="1541820" cy="2157038"/>
          </a:xfrm>
          <a:prstGeom prst="bentConnector3">
            <a:avLst>
              <a:gd name="adj1" fmla="val 246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E66968D-9889-D336-56E6-F3D6B3D28523}"/>
              </a:ext>
            </a:extLst>
          </p:cNvPr>
          <p:cNvCxnSpPr>
            <a:cxnSpLocks/>
            <a:stCxn id="12" idx="3"/>
          </p:cNvCxnSpPr>
          <p:nvPr/>
        </p:nvCxnSpPr>
        <p:spPr>
          <a:xfrm flipV="1">
            <a:off x="4725038" y="5211459"/>
            <a:ext cx="8563929" cy="2062742"/>
          </a:xfrm>
          <a:prstGeom prst="bentConnector3">
            <a:avLst>
              <a:gd name="adj1" fmla="val 10266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693A614-5AC3-7C5D-C8BA-E0EED1745F97}"/>
              </a:ext>
            </a:extLst>
          </p:cNvPr>
          <p:cNvSpPr txBox="1"/>
          <p:nvPr/>
        </p:nvSpPr>
        <p:spPr>
          <a:xfrm>
            <a:off x="6256695" y="6609099"/>
            <a:ext cx="3063230" cy="954107"/>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rgbClr val="FFFFFF"/>
                </a:solidFill>
                <a:latin typeface="Times New Roman"/>
                <a:cs typeface="Times New Roman"/>
              </a:rPr>
              <a:t>Details</a:t>
            </a:r>
            <a:endParaRPr lang="en-US" sz="1400" dirty="0">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List of witnesses</a:t>
            </a:r>
            <a:endParaRPr lang="en-US" sz="1400" dirty="0">
              <a:solidFill>
                <a:srgbClr val="000000"/>
              </a:solidFill>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List of exhibit</a:t>
            </a:r>
            <a:endParaRPr lang="en-US" sz="1400" dirty="0">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Witness statements</a:t>
            </a:r>
            <a:endParaRPr lang="en-US" sz="1400" dirty="0">
              <a:latin typeface="Times New Roman"/>
              <a:cs typeface="Times New Roman"/>
            </a:endParaRPr>
          </a:p>
        </p:txBody>
      </p:sp>
      <p:sp>
        <p:nvSpPr>
          <p:cNvPr id="19" name="TextBox 18">
            <a:extLst>
              <a:ext uri="{FF2B5EF4-FFF2-40B4-BE49-F238E27FC236}">
                <a16:creationId xmlns:a16="http://schemas.microsoft.com/office/drawing/2014/main" id="{B6334B2B-CB2C-E8C6-6EAF-355EA4E77F78}"/>
              </a:ext>
            </a:extLst>
          </p:cNvPr>
          <p:cNvSpPr txBox="1">
            <a:spLocks/>
          </p:cNvSpPr>
          <p:nvPr/>
        </p:nvSpPr>
        <p:spPr>
          <a:xfrm>
            <a:off x="10225736" y="5908340"/>
            <a:ext cx="3063229" cy="1600438"/>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rgbClr val="FFFFFF"/>
                </a:solidFill>
                <a:latin typeface="Times New Roman"/>
                <a:cs typeface="Times New Roman"/>
              </a:rPr>
              <a:t>Introduction</a:t>
            </a:r>
            <a:endParaRPr lang="en-US" sz="1400" dirty="0">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Facts</a:t>
            </a:r>
            <a:endParaRPr lang="en-US" sz="1400" dirty="0">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Issue for determination</a:t>
            </a:r>
            <a:endParaRPr lang="en-US" sz="1400" dirty="0">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Arguments</a:t>
            </a:r>
          </a:p>
          <a:p>
            <a:pPr marL="742950" lvl="1" indent="-285750">
              <a:buFont typeface="Arial"/>
              <a:buChar char="•"/>
            </a:pPr>
            <a:r>
              <a:rPr lang="en-US" sz="1400" dirty="0">
                <a:solidFill>
                  <a:srgbClr val="FFFFFF"/>
                </a:solidFill>
                <a:latin typeface="Times New Roman"/>
                <a:cs typeface="Times New Roman"/>
              </a:rPr>
              <a:t>Reference to Laws</a:t>
            </a:r>
          </a:p>
          <a:p>
            <a:pPr marL="742950" lvl="1" indent="-285750">
              <a:buFont typeface="Arial"/>
              <a:buChar char="•"/>
            </a:pPr>
            <a:r>
              <a:rPr lang="en-US" sz="1400" dirty="0">
                <a:solidFill>
                  <a:srgbClr val="FFFFFF"/>
                </a:solidFill>
                <a:latin typeface="Times New Roman"/>
                <a:cs typeface="Times New Roman"/>
              </a:rPr>
              <a:t>Precedent Cases </a:t>
            </a:r>
            <a:endParaRPr lang="en-US" sz="1400" dirty="0">
              <a:latin typeface="Times New Roman"/>
              <a:cs typeface="Times New Roman"/>
            </a:endParaRPr>
          </a:p>
          <a:p>
            <a:pPr marL="285750" indent="-285750">
              <a:buFont typeface="Arial"/>
              <a:buChar char="•"/>
            </a:pPr>
            <a:r>
              <a:rPr lang="en-US" sz="1400" dirty="0">
                <a:solidFill>
                  <a:srgbClr val="FFFFFF"/>
                </a:solidFill>
                <a:latin typeface="Times New Roman"/>
                <a:cs typeface="Times New Roman"/>
              </a:rPr>
              <a:t>Conclusion</a:t>
            </a:r>
            <a:endParaRPr lang="en-US" sz="1400" dirty="0">
              <a:latin typeface="Times New Roman"/>
              <a:cs typeface="Times New Roman"/>
            </a:endParaRPr>
          </a:p>
        </p:txBody>
      </p:sp>
      <p:pic>
        <p:nvPicPr>
          <p:cNvPr id="33" name="Picture 32" descr="A green and white logo&#10;&#10;Description automatically generated">
            <a:extLst>
              <a:ext uri="{FF2B5EF4-FFF2-40B4-BE49-F238E27FC236}">
                <a16:creationId xmlns:a16="http://schemas.microsoft.com/office/drawing/2014/main" id="{7F3AE51D-41B2-360C-F531-0E3E430A6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2464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21" grpId="0" animBg="1"/>
      <p:bldP spid="17"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38"/>
            <a:ext cx="9843385" cy="598318"/>
          </a:xfrm>
        </p:spPr>
        <p:txBody>
          <a:bodyPr/>
          <a:lstStyle/>
          <a:p>
            <a:r>
              <a:rPr lang="en-IN" b="1" dirty="0">
                <a:latin typeface="+mn-lt"/>
              </a:rPr>
              <a:t>Judge Copilot  - Architecture</a:t>
            </a:r>
          </a:p>
        </p:txBody>
      </p:sp>
      <p:pic>
        <p:nvPicPr>
          <p:cNvPr id="2" name="Picture 1">
            <a:extLst>
              <a:ext uri="{FF2B5EF4-FFF2-40B4-BE49-F238E27FC236}">
                <a16:creationId xmlns:a16="http://schemas.microsoft.com/office/drawing/2014/main" id="{2C80C4E0-C21F-300B-3857-C057275B029A}"/>
              </a:ext>
            </a:extLst>
          </p:cNvPr>
          <p:cNvPicPr>
            <a:picLocks noChangeAspect="1"/>
          </p:cNvPicPr>
          <p:nvPr/>
        </p:nvPicPr>
        <p:blipFill rotWithShape="1">
          <a:blip r:embed="rId2"/>
          <a:srcRect l="1010" t="9666" r="26932" b="178"/>
          <a:stretch/>
        </p:blipFill>
        <p:spPr>
          <a:xfrm>
            <a:off x="2453640" y="1364356"/>
            <a:ext cx="9723120" cy="6003204"/>
          </a:xfrm>
          <a:prstGeom prst="rect">
            <a:avLst/>
          </a:prstGeom>
        </p:spPr>
      </p:pic>
      <p:pic>
        <p:nvPicPr>
          <p:cNvPr id="6" name="Picture 5" descr="A green and white logo&#10;&#10;Description automatically generated">
            <a:extLst>
              <a:ext uri="{FF2B5EF4-FFF2-40B4-BE49-F238E27FC236}">
                <a16:creationId xmlns:a16="http://schemas.microsoft.com/office/drawing/2014/main" id="{103224BB-F17E-6CE8-6607-13F01FFEC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345316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AC969-E21F-9DB1-F624-167A53475651}"/>
              </a:ext>
            </a:extLst>
          </p:cNvPr>
          <p:cNvSpPr>
            <a:spLocks noGrp="1"/>
          </p:cNvSpPr>
          <p:nvPr>
            <p:ph type="title"/>
          </p:nvPr>
        </p:nvSpPr>
        <p:spPr>
          <a:xfrm>
            <a:off x="800230" y="766038"/>
            <a:ext cx="10245721" cy="598318"/>
          </a:xfrm>
        </p:spPr>
        <p:txBody>
          <a:bodyPr/>
          <a:lstStyle/>
          <a:p>
            <a:r>
              <a:rPr lang="en-IN" b="1" dirty="0">
                <a:latin typeface="+mn-lt"/>
              </a:rPr>
              <a:t>Judge Copilot  - Process</a:t>
            </a:r>
            <a:endParaRPr lang="en-IN" b="0" dirty="0"/>
          </a:p>
        </p:txBody>
      </p:sp>
      <p:pic>
        <p:nvPicPr>
          <p:cNvPr id="39" name="Picture 38">
            <a:extLst>
              <a:ext uri="{FF2B5EF4-FFF2-40B4-BE49-F238E27FC236}">
                <a16:creationId xmlns:a16="http://schemas.microsoft.com/office/drawing/2014/main" id="{4CE7F1D6-4A8D-13C4-8241-F2426E663530}"/>
              </a:ext>
            </a:extLst>
          </p:cNvPr>
          <p:cNvPicPr>
            <a:picLocks noChangeAspect="1"/>
          </p:cNvPicPr>
          <p:nvPr/>
        </p:nvPicPr>
        <p:blipFill>
          <a:blip r:embed="rId2"/>
          <a:stretch>
            <a:fillRect/>
          </a:stretch>
        </p:blipFill>
        <p:spPr>
          <a:xfrm>
            <a:off x="569242" y="1533993"/>
            <a:ext cx="13491916" cy="5929569"/>
          </a:xfrm>
          <a:prstGeom prst="rect">
            <a:avLst/>
          </a:prstGeom>
        </p:spPr>
      </p:pic>
      <p:pic>
        <p:nvPicPr>
          <p:cNvPr id="41" name="Picture 40" descr="A green and white logo&#10;&#10;Description automatically generated">
            <a:extLst>
              <a:ext uri="{FF2B5EF4-FFF2-40B4-BE49-F238E27FC236}">
                <a16:creationId xmlns:a16="http://schemas.microsoft.com/office/drawing/2014/main" id="{41C6E9D0-97F7-0F12-6742-7F5972C81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194248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vertic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AC969-E21F-9DB1-F624-167A53475651}"/>
              </a:ext>
            </a:extLst>
          </p:cNvPr>
          <p:cNvSpPr>
            <a:spLocks noGrp="1"/>
          </p:cNvSpPr>
          <p:nvPr>
            <p:ph type="title"/>
          </p:nvPr>
        </p:nvSpPr>
        <p:spPr>
          <a:xfrm>
            <a:off x="800230" y="766038"/>
            <a:ext cx="10245721" cy="598318"/>
          </a:xfrm>
        </p:spPr>
        <p:txBody>
          <a:bodyPr/>
          <a:lstStyle/>
          <a:p>
            <a:r>
              <a:rPr lang="en-IN" b="1" dirty="0">
                <a:latin typeface="+mn-lt"/>
              </a:rPr>
              <a:t>Judge Copilot  - Process</a:t>
            </a:r>
            <a:endParaRPr lang="en-IN" b="0" dirty="0"/>
          </a:p>
        </p:txBody>
      </p:sp>
      <p:pic>
        <p:nvPicPr>
          <p:cNvPr id="3" name="Picture 2">
            <a:extLst>
              <a:ext uri="{FF2B5EF4-FFF2-40B4-BE49-F238E27FC236}">
                <a16:creationId xmlns:a16="http://schemas.microsoft.com/office/drawing/2014/main" id="{0C23B28C-1DBB-0E2B-3CDE-D12C1D603268}"/>
              </a:ext>
            </a:extLst>
          </p:cNvPr>
          <p:cNvPicPr>
            <a:picLocks noChangeAspect="1"/>
          </p:cNvPicPr>
          <p:nvPr/>
        </p:nvPicPr>
        <p:blipFill>
          <a:blip r:embed="rId2"/>
          <a:stretch>
            <a:fillRect/>
          </a:stretch>
        </p:blipFill>
        <p:spPr>
          <a:xfrm>
            <a:off x="1587627" y="2197439"/>
            <a:ext cx="10762869" cy="4734465"/>
          </a:xfrm>
          <a:prstGeom prst="rect">
            <a:avLst/>
          </a:prstGeom>
        </p:spPr>
      </p:pic>
      <p:pic>
        <p:nvPicPr>
          <p:cNvPr id="4" name="Picture 3" descr="A green and white logo&#10;&#10;Description automatically generated">
            <a:extLst>
              <a:ext uri="{FF2B5EF4-FFF2-40B4-BE49-F238E27FC236}">
                <a16:creationId xmlns:a16="http://schemas.microsoft.com/office/drawing/2014/main" id="{18DC6211-D549-2B03-EC53-6F3B62117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1063093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DB10-5D16-458A-9D51-EA73716C3B97}"/>
              </a:ext>
            </a:extLst>
          </p:cNvPr>
          <p:cNvSpPr>
            <a:spLocks noGrp="1"/>
          </p:cNvSpPr>
          <p:nvPr>
            <p:ph type="title"/>
          </p:nvPr>
        </p:nvSpPr>
        <p:spPr/>
        <p:txBody>
          <a:bodyPr/>
          <a:lstStyle/>
          <a:p>
            <a:r>
              <a:rPr lang="en-IN" b="1" dirty="0">
                <a:latin typeface="+mn-lt"/>
              </a:rPr>
              <a:t>Judge CoPilot</a:t>
            </a:r>
          </a:p>
        </p:txBody>
      </p:sp>
      <p:pic>
        <p:nvPicPr>
          <p:cNvPr id="2" name="Picture 1" descr="A green and white logo&#10;&#10;Description automatically generated">
            <a:extLst>
              <a:ext uri="{FF2B5EF4-FFF2-40B4-BE49-F238E27FC236}">
                <a16:creationId xmlns:a16="http://schemas.microsoft.com/office/drawing/2014/main" id="{9FFD90B5-C7FE-0EDC-4ACC-8BFE21114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1404929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331014"/>
            <a:ext cx="6870875" cy="686406"/>
          </a:xfrm>
        </p:spPr>
        <p:txBody>
          <a:bodyPr/>
          <a:lstStyle/>
          <a:p>
            <a:r>
              <a:rPr lang="en-US" dirty="0"/>
              <a:t>SACHIN K MANJHI</a:t>
            </a:r>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6252112" y="4500469"/>
            <a:ext cx="5486400" cy="892552"/>
          </a:xfrm>
          <a:prstGeom prst="rect">
            <a:avLst/>
          </a:prstGeom>
        </p:spPr>
        <p:txBody>
          <a:bodyPr/>
          <a:lstStyle/>
          <a:p>
            <a:r>
              <a:rPr lang="en-US" dirty="0"/>
              <a:t>CHIEF ANALYTICS &amp; AI OFFICE </a:t>
            </a:r>
          </a:p>
          <a:p>
            <a:pPr algn="ctr"/>
            <a:r>
              <a:rPr lang="en-US" dirty="0"/>
              <a:t>NEOSTATS ANALYTICS</a:t>
            </a:r>
          </a:p>
        </p:txBody>
      </p:sp>
      <p:pic>
        <p:nvPicPr>
          <p:cNvPr id="8" name="Picture Placeholder 7">
            <a:extLst>
              <a:ext uri="{FF2B5EF4-FFF2-40B4-BE49-F238E27FC236}">
                <a16:creationId xmlns:a16="http://schemas.microsoft.com/office/drawing/2014/main" id="{63EC323A-8276-4DA5-91B0-125F3F54156D}"/>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724389" y="2550041"/>
            <a:ext cx="3129517" cy="31295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descr="A person in a suit and tie&#10;&#10;Description automatically generated">
            <a:extLst>
              <a:ext uri="{FF2B5EF4-FFF2-40B4-BE49-F238E27FC236}">
                <a16:creationId xmlns:a16="http://schemas.microsoft.com/office/drawing/2014/main" id="{2B8F2A87-ABF4-1DDE-7370-A512BAC21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1395" y="2623192"/>
            <a:ext cx="2955503" cy="2955503"/>
          </a:xfrm>
          <a:prstGeom prst="ellipse">
            <a:avLst/>
          </a:prstGeom>
        </p:spPr>
      </p:pic>
      <p:pic>
        <p:nvPicPr>
          <p:cNvPr id="4" name="Picture 3" descr="A green and white logo&#10;&#10;Description automatically generated">
            <a:extLst>
              <a:ext uri="{FF2B5EF4-FFF2-40B4-BE49-F238E27FC236}">
                <a16:creationId xmlns:a16="http://schemas.microsoft.com/office/drawing/2014/main" id="{D2CED0A8-8E30-A013-53CA-0EF757CD9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2392271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a:xfrm>
            <a:off x="5767473" y="2286608"/>
            <a:ext cx="3639574" cy="2437590"/>
          </a:xfrm>
        </p:spPr>
        <p:txBody>
          <a:bodyPr/>
          <a:lstStyle/>
          <a:p>
            <a:r>
              <a:rPr lang="en-IN" b="1" dirty="0">
                <a:latin typeface="+mn-lt"/>
              </a:rPr>
              <a:t>Q &amp; A</a:t>
            </a:r>
          </a:p>
        </p:txBody>
      </p:sp>
      <p:pic>
        <p:nvPicPr>
          <p:cNvPr id="3" name="Picture 2" descr="A green and white logo&#10;&#10;Description automatically generated">
            <a:extLst>
              <a:ext uri="{FF2B5EF4-FFF2-40B4-BE49-F238E27FC236}">
                <a16:creationId xmlns:a16="http://schemas.microsoft.com/office/drawing/2014/main" id="{7F3F95DE-A6E9-87E0-7BA7-9E75A1D5C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610808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737F70-64DD-4F8E-A3F2-F35BD386C627}"/>
              </a:ext>
            </a:extLst>
          </p:cNvPr>
          <p:cNvSpPr>
            <a:spLocks noGrp="1"/>
          </p:cNvSpPr>
          <p:nvPr>
            <p:ph type="title"/>
          </p:nvPr>
        </p:nvSpPr>
        <p:spPr/>
        <p:txBody>
          <a:bodyPr/>
          <a:lstStyle/>
          <a:p>
            <a:r>
              <a:rPr lang="en-IN" b="1" dirty="0">
                <a:latin typeface="+mn-lt"/>
              </a:rPr>
              <a:t>THANK YOU!</a:t>
            </a:r>
          </a:p>
        </p:txBody>
      </p:sp>
      <p:sp>
        <p:nvSpPr>
          <p:cNvPr id="11" name="Text Placeholder 10">
            <a:extLst>
              <a:ext uri="{FF2B5EF4-FFF2-40B4-BE49-F238E27FC236}">
                <a16:creationId xmlns:a16="http://schemas.microsoft.com/office/drawing/2014/main" id="{66361145-5F34-4A6D-86DB-6D5F307771A9}"/>
              </a:ext>
            </a:extLst>
          </p:cNvPr>
          <p:cNvSpPr>
            <a:spLocks noGrp="1"/>
          </p:cNvSpPr>
          <p:nvPr>
            <p:ph type="body" sz="quarter" idx="12"/>
          </p:nvPr>
        </p:nvSpPr>
        <p:spPr>
          <a:xfrm>
            <a:off x="800230" y="3103638"/>
            <a:ext cx="4890857" cy="2560320"/>
          </a:xfrm>
        </p:spPr>
        <p:txBody>
          <a:bodyPr/>
          <a:lstStyle/>
          <a:p>
            <a:r>
              <a:rPr lang="en-IN" dirty="0"/>
              <a:t>Sachin Kumar Manjhi</a:t>
            </a:r>
          </a:p>
        </p:txBody>
      </p:sp>
      <p:sp>
        <p:nvSpPr>
          <p:cNvPr id="12" name="Text Placeholder 11">
            <a:extLst>
              <a:ext uri="{FF2B5EF4-FFF2-40B4-BE49-F238E27FC236}">
                <a16:creationId xmlns:a16="http://schemas.microsoft.com/office/drawing/2014/main" id="{E72446A7-5246-414F-80CA-48BFD60D377A}"/>
              </a:ext>
            </a:extLst>
          </p:cNvPr>
          <p:cNvSpPr>
            <a:spLocks noGrp="1"/>
          </p:cNvSpPr>
          <p:nvPr>
            <p:ph type="body" sz="quarter" idx="15"/>
          </p:nvPr>
        </p:nvSpPr>
        <p:spPr>
          <a:xfrm>
            <a:off x="800230" y="3492028"/>
            <a:ext cx="4890857" cy="17739360"/>
          </a:xfrm>
        </p:spPr>
        <p:txBody>
          <a:bodyPr/>
          <a:lstStyle/>
          <a:p>
            <a:r>
              <a:rPr lang="en-IN" dirty="0"/>
              <a:t>NeoStats Analytics</a:t>
            </a:r>
          </a:p>
          <a:p>
            <a:r>
              <a:rPr lang="en-IN" dirty="0">
                <a:hlinkClick r:id="rId2"/>
              </a:rPr>
              <a:t>Sachin.Manjhi@theNeoStats.com</a:t>
            </a:r>
            <a:endParaRPr lang="en-IN" dirty="0"/>
          </a:p>
          <a:p>
            <a:r>
              <a:rPr lang="en-IN" dirty="0"/>
              <a:t>Bangalore, India</a:t>
            </a:r>
          </a:p>
          <a:p>
            <a:endParaRPr lang="en-IN" dirty="0"/>
          </a:p>
          <a:p>
            <a:r>
              <a:rPr lang="en-IN" dirty="0"/>
              <a:t> </a:t>
            </a:r>
          </a:p>
          <a:p>
            <a:endParaRPr lang="en-IN" dirty="0"/>
          </a:p>
        </p:txBody>
      </p:sp>
      <p:sp>
        <p:nvSpPr>
          <p:cNvPr id="5" name="Text Placeholder 4">
            <a:extLst>
              <a:ext uri="{FF2B5EF4-FFF2-40B4-BE49-F238E27FC236}">
                <a16:creationId xmlns:a16="http://schemas.microsoft.com/office/drawing/2014/main" id="{CFAED3C6-DFB3-4006-5961-2C1D38E8B296}"/>
              </a:ext>
            </a:extLst>
          </p:cNvPr>
          <p:cNvSpPr>
            <a:spLocks noGrp="1"/>
          </p:cNvSpPr>
          <p:nvPr>
            <p:ph type="body" sz="quarter" idx="17"/>
          </p:nvPr>
        </p:nvSpPr>
        <p:spPr>
          <a:xfrm>
            <a:off x="9249286" y="2929362"/>
            <a:ext cx="4890857" cy="2194560"/>
          </a:xfrm>
        </p:spPr>
        <p:txBody>
          <a:bodyPr/>
          <a:lstStyle/>
          <a:p>
            <a:r>
              <a:rPr lang="en-IN" dirty="0"/>
              <a:t> </a:t>
            </a:r>
          </a:p>
        </p:txBody>
      </p:sp>
      <p:pic>
        <p:nvPicPr>
          <p:cNvPr id="8" name="Picture 7" descr="A green and white logo&#10;&#10;Description automatically generated">
            <a:extLst>
              <a:ext uri="{FF2B5EF4-FFF2-40B4-BE49-F238E27FC236}">
                <a16:creationId xmlns:a16="http://schemas.microsoft.com/office/drawing/2014/main" id="{571DDBA5-7207-C010-0831-DA9F98697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1132525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2863161" y="2576112"/>
            <a:ext cx="10972800" cy="1124090"/>
          </a:xfrm>
        </p:spPr>
        <p:txBody>
          <a:bodyPr/>
          <a:lstStyle/>
          <a:p>
            <a:pPr algn="ctr"/>
            <a:r>
              <a:rPr lang="en-IN" sz="7200" b="1" dirty="0">
                <a:solidFill>
                  <a:schemeClr val="accent1"/>
                </a:solidFill>
                <a:effectLst/>
                <a:latin typeface="Helvetica" panose="020B0604020202020204" pitchFamily="34" charset="0"/>
                <a:ea typeface="Aptos"/>
              </a:rPr>
              <a:t>Empowering Efficiency</a:t>
            </a:r>
            <a:endParaRPr lang="en-IN" sz="6000" b="1" dirty="0">
              <a:solidFill>
                <a:schemeClr val="accent1"/>
              </a:solidFill>
              <a:latin typeface="+mn-lt"/>
              <a:cs typeface="Segoe UI"/>
            </a:endParaRPr>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3154106" y="3873970"/>
            <a:ext cx="10972800" cy="369332"/>
          </a:xfrm>
        </p:spPr>
        <p:txBody>
          <a:bodyPr/>
          <a:lstStyle/>
          <a:p>
            <a:r>
              <a:rPr lang="en-IN" sz="2400" b="1" dirty="0">
                <a:solidFill>
                  <a:schemeClr val="tx2">
                    <a:lumMod val="75000"/>
                  </a:schemeClr>
                </a:solidFill>
                <a:effectLst/>
                <a:latin typeface="Helvetica" panose="020B0604020202020204" pitchFamily="34" charset="0"/>
                <a:ea typeface="Aptos"/>
              </a:rPr>
              <a:t>How Generative AI is Transforming Financial &amp; Public Sector Enterprises ?</a:t>
            </a:r>
            <a:endParaRPr lang="en-IN" dirty="0">
              <a:solidFill>
                <a:schemeClr val="tx2">
                  <a:lumMod val="75000"/>
                </a:schemeClr>
              </a:solidFill>
            </a:endParaRPr>
          </a:p>
        </p:txBody>
      </p:sp>
      <p:pic>
        <p:nvPicPr>
          <p:cNvPr id="2" name="Picture 1" descr="A green and white logo&#10;&#10;Description automatically generated">
            <a:extLst>
              <a:ext uri="{FF2B5EF4-FFF2-40B4-BE49-F238E27FC236}">
                <a16:creationId xmlns:a16="http://schemas.microsoft.com/office/drawing/2014/main" id="{722064A0-AD8D-3A0A-90BA-DCA85D608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98647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p:txBody>
          <a:bodyPr/>
          <a:lstStyle/>
          <a:p>
            <a:r>
              <a:rPr lang="en-IN" b="1" dirty="0">
                <a:latin typeface="+mn-lt"/>
              </a:rPr>
              <a:t>Agenda</a:t>
            </a:r>
          </a:p>
        </p:txBody>
      </p:sp>
      <p:graphicFrame>
        <p:nvGraphicFramePr>
          <p:cNvPr id="2" name="Diagram 1">
            <a:extLst>
              <a:ext uri="{FF2B5EF4-FFF2-40B4-BE49-F238E27FC236}">
                <a16:creationId xmlns:a16="http://schemas.microsoft.com/office/drawing/2014/main" id="{2BDF3E42-41ED-26C2-BA06-AEE49F7FD807}"/>
              </a:ext>
            </a:extLst>
          </p:cNvPr>
          <p:cNvGraphicFramePr/>
          <p:nvPr>
            <p:extLst>
              <p:ext uri="{D42A27DB-BD31-4B8C-83A1-F6EECF244321}">
                <p14:modId xmlns:p14="http://schemas.microsoft.com/office/powerpoint/2010/main" val="3850049492"/>
              </p:ext>
            </p:extLst>
          </p:nvPr>
        </p:nvGraphicFramePr>
        <p:xfrm>
          <a:off x="-1" y="1508177"/>
          <a:ext cx="13970833"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Processor outline">
            <a:extLst>
              <a:ext uri="{FF2B5EF4-FFF2-40B4-BE49-F238E27FC236}">
                <a16:creationId xmlns:a16="http://schemas.microsoft.com/office/drawing/2014/main" id="{59C00837-BB03-764D-14F1-4996E8509C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61" y="3072983"/>
            <a:ext cx="914400" cy="914400"/>
          </a:xfrm>
          <a:prstGeom prst="rect">
            <a:avLst/>
          </a:prstGeom>
        </p:spPr>
      </p:pic>
      <p:pic>
        <p:nvPicPr>
          <p:cNvPr id="8" name="Graphic 7" descr="Bank outline">
            <a:extLst>
              <a:ext uri="{FF2B5EF4-FFF2-40B4-BE49-F238E27FC236}">
                <a16:creationId xmlns:a16="http://schemas.microsoft.com/office/drawing/2014/main" id="{1CF13DBF-3B5D-4596-0C59-BE3E756904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6906" y="4257207"/>
            <a:ext cx="914400" cy="914400"/>
          </a:xfrm>
          <a:prstGeom prst="rect">
            <a:avLst/>
          </a:prstGeom>
        </p:spPr>
      </p:pic>
      <p:pic>
        <p:nvPicPr>
          <p:cNvPr id="10" name="Graphic 9" descr="Judge female outline">
            <a:extLst>
              <a:ext uri="{FF2B5EF4-FFF2-40B4-BE49-F238E27FC236}">
                <a16:creationId xmlns:a16="http://schemas.microsoft.com/office/drawing/2014/main" id="{BA5CAD12-5FC8-B8C7-C204-5A7E28744C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5261" y="5541780"/>
            <a:ext cx="914400" cy="914400"/>
          </a:xfrm>
          <a:prstGeom prst="rect">
            <a:avLst/>
          </a:prstGeom>
        </p:spPr>
      </p:pic>
      <p:pic>
        <p:nvPicPr>
          <p:cNvPr id="12" name="Graphic 11" descr="Questions outline">
            <a:extLst>
              <a:ext uri="{FF2B5EF4-FFF2-40B4-BE49-F238E27FC236}">
                <a16:creationId xmlns:a16="http://schemas.microsoft.com/office/drawing/2014/main" id="{8E983A44-CE98-0B34-D149-0F989ECC67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3206" y="6826353"/>
            <a:ext cx="788650" cy="788650"/>
          </a:xfrm>
          <a:prstGeom prst="rect">
            <a:avLst/>
          </a:prstGeom>
        </p:spPr>
      </p:pic>
      <p:pic>
        <p:nvPicPr>
          <p:cNvPr id="14" name="Graphic 13" descr="Building outline">
            <a:extLst>
              <a:ext uri="{FF2B5EF4-FFF2-40B4-BE49-F238E27FC236}">
                <a16:creationId xmlns:a16="http://schemas.microsoft.com/office/drawing/2014/main" id="{E8348E4B-AF39-2A52-DD62-CDC61E7CD9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5731" y="1833380"/>
            <a:ext cx="914400" cy="914400"/>
          </a:xfrm>
          <a:prstGeom prst="rect">
            <a:avLst/>
          </a:prstGeom>
        </p:spPr>
      </p:pic>
      <p:pic>
        <p:nvPicPr>
          <p:cNvPr id="15" name="Picture 14" descr="A green and white logo&#10;&#10;Description automatically generated">
            <a:extLst>
              <a:ext uri="{FF2B5EF4-FFF2-40B4-BE49-F238E27FC236}">
                <a16:creationId xmlns:a16="http://schemas.microsoft.com/office/drawing/2014/main" id="{9AAEA0BB-7049-3C25-6EF4-AB0D4B0C1B8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3379626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167746"/>
            <a:ext cx="5135874" cy="1196610"/>
          </a:xfrm>
        </p:spPr>
        <p:txBody>
          <a:bodyPr/>
          <a:lstStyle/>
          <a:p>
            <a:r>
              <a:rPr lang="en-IN" b="1" dirty="0">
                <a:latin typeface="+mn-lt"/>
              </a:rPr>
              <a:t>About NeoStats</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800231" y="1791318"/>
            <a:ext cx="9611737" cy="3077766"/>
          </a:xfrm>
        </p:spPr>
        <p:txBody>
          <a:bodyPr/>
          <a:lstStyle/>
          <a:p>
            <a:pPr marL="342900" indent="-342900">
              <a:buFont typeface="Arial" panose="020B0604020202020204" pitchFamily="34" charset="0"/>
              <a:buChar char="•"/>
            </a:pPr>
            <a:r>
              <a:rPr lang="en-US" sz="2000" dirty="0"/>
              <a:t>NeoStats is a one stop data and analytics, strategy-to-execution firm.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 offer a Comprehensive suite of Data Science and BI solutions to optimize your operations, reduce costs, and improve customer satisfaction.</a:t>
            </a:r>
          </a:p>
          <a:p>
            <a:pPr marL="342900" indent="-342900">
              <a:buFont typeface="Arial" panose="020B0604020202020204" pitchFamily="34" charset="0"/>
              <a:buChar char="•"/>
            </a:pPr>
            <a:endParaRPr lang="en-US" sz="2000" dirty="0">
              <a:solidFill>
                <a:schemeClr val="tx1"/>
              </a:solidFill>
              <a:latin typeface="+mn-lt"/>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 are industry veterans and senior practitioners from leading organizations. </a:t>
            </a:r>
            <a:endParaRPr lang="en-US" sz="2000" dirty="0">
              <a:solidFill>
                <a:schemeClr val="tx1"/>
              </a:solidFill>
              <a:latin typeface="+mn-lt"/>
            </a:endParaRPr>
          </a:p>
          <a:p>
            <a:endParaRPr lang="en-IN" sz="2000" dirty="0"/>
          </a:p>
        </p:txBody>
      </p:sp>
      <p:pic>
        <p:nvPicPr>
          <p:cNvPr id="2" name="Picture Placeholder 9" descr="A diagram of a network&#10;&#10;Description automatically generated">
            <a:extLst>
              <a:ext uri="{FF2B5EF4-FFF2-40B4-BE49-F238E27FC236}">
                <a16:creationId xmlns:a16="http://schemas.microsoft.com/office/drawing/2014/main" id="{EE6EC1A0-2367-163E-E9C5-68295596E5CF}"/>
              </a:ext>
            </a:extLst>
          </p:cNvPr>
          <p:cNvPicPr>
            <a:picLocks noChangeAspect="1"/>
          </p:cNvPicPr>
          <p:nvPr/>
        </p:nvPicPr>
        <p:blipFill>
          <a:blip r:embed="rId2">
            <a:extLst>
              <a:ext uri="{837473B0-CC2E-450A-ABE3-18F120FF3D39}">
                <a1611:picAttrSrcUrl xmlns:a1611="http://schemas.microsoft.com/office/drawing/2016/11/main" r:id="rId3"/>
              </a:ext>
            </a:extLst>
          </a:blip>
          <a:srcRect l="17292" r="17292"/>
          <a:stretch>
            <a:fillRect/>
          </a:stretch>
        </p:blipFill>
        <p:spPr>
          <a:xfrm>
            <a:off x="992434" y="5462849"/>
            <a:ext cx="1800000" cy="1800000"/>
          </a:xfrm>
          <a:prstGeom prst="rect">
            <a:avLst/>
          </a:prstGeom>
        </p:spPr>
      </p:pic>
      <p:sp>
        <p:nvSpPr>
          <p:cNvPr id="3" name="Rectangle: Rounded Corners 2">
            <a:extLst>
              <a:ext uri="{FF2B5EF4-FFF2-40B4-BE49-F238E27FC236}">
                <a16:creationId xmlns:a16="http://schemas.microsoft.com/office/drawing/2014/main" id="{A921DC2C-3494-51BE-F0B1-95D2B565C884}"/>
              </a:ext>
            </a:extLst>
          </p:cNvPr>
          <p:cNvSpPr/>
          <p:nvPr/>
        </p:nvSpPr>
        <p:spPr bwMode="auto">
          <a:xfrm>
            <a:off x="1252354" y="6740229"/>
            <a:ext cx="1280160" cy="439218"/>
          </a:xfrm>
          <a:prstGeom prst="roundRect">
            <a:avLst/>
          </a:prstGeom>
          <a:solidFill>
            <a:schemeClr val="bg1"/>
          </a:solidFill>
          <a:ln w="12700" cap="flat" cmpd="sng" algn="ctr">
            <a:noFill/>
            <a:prstDash val="solid"/>
            <a:round/>
            <a:headEnd type="none" w="med" len="med"/>
            <a:tailEnd type="none" w="med" len="med"/>
          </a:ln>
          <a:effectLst>
            <a:softEdge rad="0"/>
          </a:effectLst>
        </p:spPr>
        <p:txBody>
          <a:bodyPr wrap="square" lIns="0" tIns="0" rIns="0" bIns="0" anchor="ctr"/>
          <a:lstStyle/>
          <a:p>
            <a:pPr marL="0" marR="0" lvl="0" indent="0" algn="ctr" defTabSz="914400" rtl="0" eaLnBrk="1" fontAlgn="auto" latinLnBrk="0" hangingPunct="1">
              <a:lnSpc>
                <a:spcPct val="110000"/>
              </a:lnSpc>
              <a:spcBef>
                <a:spcPts val="0"/>
              </a:spcBef>
              <a:spcAft>
                <a:spcPts val="600"/>
              </a:spcAft>
              <a:buClrTx/>
              <a:buSzPct val="100000"/>
              <a:buFontTx/>
              <a:buNone/>
              <a:tabLst/>
              <a:defRPr/>
            </a:pPr>
            <a:r>
              <a:rPr kumimoji="0" lang="en-US" sz="1400" b="1" i="0" u="none" strike="noStrike" kern="0" cap="none" spc="0" normalizeH="0" baseline="0" noProof="0" dirty="0">
                <a:ln>
                  <a:noFill/>
                </a:ln>
                <a:effectLst/>
                <a:uLnTx/>
                <a:uFillTx/>
                <a:latin typeface="Calibri" panose="020F0502020204030204"/>
                <a:ea typeface="+mn-ea"/>
                <a:cs typeface="Arial" panose="020B0604020202020204" pitchFamily="34" charset="0"/>
                <a:sym typeface="Calibri"/>
              </a:rPr>
              <a:t>Data  Engineering</a:t>
            </a:r>
          </a:p>
        </p:txBody>
      </p:sp>
      <p:pic>
        <p:nvPicPr>
          <p:cNvPr id="6" name="Picture Placeholder 15" descr="A computer monitor and a phone&#10;&#10;Description automatically generated">
            <a:extLst>
              <a:ext uri="{FF2B5EF4-FFF2-40B4-BE49-F238E27FC236}">
                <a16:creationId xmlns:a16="http://schemas.microsoft.com/office/drawing/2014/main" id="{5C9356DE-C9D0-CC84-F19E-6C5A6BAC4DD4}"/>
              </a:ext>
            </a:extLst>
          </p:cNvPr>
          <p:cNvPicPr>
            <a:picLocks noChangeAspect="1"/>
          </p:cNvPicPr>
          <p:nvPr/>
        </p:nvPicPr>
        <p:blipFill>
          <a:blip r:embed="rId4">
            <a:extLst>
              <a:ext uri="{837473B0-CC2E-450A-ABE3-18F120FF3D39}">
                <a1611:picAttrSrcUrl xmlns:a1611="http://schemas.microsoft.com/office/drawing/2016/11/main" r:id="rId5"/>
              </a:ext>
            </a:extLst>
          </a:blip>
          <a:srcRect l="13219" r="13219"/>
          <a:stretch>
            <a:fillRect/>
          </a:stretch>
        </p:blipFill>
        <p:spPr>
          <a:xfrm>
            <a:off x="3371423" y="5462849"/>
            <a:ext cx="1800000" cy="1800000"/>
          </a:xfrm>
          <a:prstGeom prst="rect">
            <a:avLst/>
          </a:prstGeom>
        </p:spPr>
      </p:pic>
      <p:sp>
        <p:nvSpPr>
          <p:cNvPr id="7" name="Rectangle: Rounded Corners 6">
            <a:extLst>
              <a:ext uri="{FF2B5EF4-FFF2-40B4-BE49-F238E27FC236}">
                <a16:creationId xmlns:a16="http://schemas.microsoft.com/office/drawing/2014/main" id="{67D3AEDF-B890-E596-DB95-40D635F66F0F}"/>
              </a:ext>
            </a:extLst>
          </p:cNvPr>
          <p:cNvSpPr/>
          <p:nvPr/>
        </p:nvSpPr>
        <p:spPr bwMode="auto">
          <a:xfrm>
            <a:off x="3634942" y="6697290"/>
            <a:ext cx="1280160" cy="547166"/>
          </a:xfrm>
          <a:prstGeom prst="roundRect">
            <a:avLst/>
          </a:prstGeom>
          <a:solidFill>
            <a:schemeClr val="bg1"/>
          </a:solidFill>
          <a:ln w="12700" cap="flat" cmpd="sng" algn="ctr">
            <a:noFill/>
            <a:prstDash val="solid"/>
            <a:round/>
            <a:headEnd type="none" w="med" len="med"/>
            <a:tailEnd type="none" w="med" len="med"/>
          </a:ln>
          <a:effectLst>
            <a:softEdge rad="0"/>
          </a:effectLst>
        </p:spPr>
        <p:txBody>
          <a:bodyPr wrap="square" lIns="0" tIns="0" rIns="0" bIns="0" anchor="ctr"/>
          <a:lstStyle/>
          <a:p>
            <a:pPr marL="0" marR="0" lvl="0" indent="0" algn="ctr" defTabSz="457200" rtl="0" eaLnBrk="1" fontAlgn="auto" latinLnBrk="0" hangingPunct="1">
              <a:lnSpc>
                <a:spcPct val="110000"/>
              </a:lnSpc>
              <a:spcBef>
                <a:spcPts val="0"/>
              </a:spcBef>
              <a:spcAft>
                <a:spcPts val="600"/>
              </a:spcAft>
              <a:buClrTx/>
              <a:buSzPct val="100000"/>
              <a:buFontTx/>
              <a:buNone/>
              <a:tabLst/>
              <a:defRPr/>
            </a:pPr>
            <a:r>
              <a:rPr lang="en-US" sz="1400" b="1" kern="0" dirty="0">
                <a:latin typeface="Calibri" panose="020F0502020204030204"/>
                <a:cs typeface="Arial" panose="020B0604020202020204" pitchFamily="34" charset="0"/>
              </a:rPr>
              <a:t>BI </a:t>
            </a:r>
            <a:r>
              <a:rPr kumimoji="0" lang="en-US" sz="1400" b="1" i="0" u="none" strike="noStrike" kern="0" cap="none" spc="0" normalizeH="0" baseline="0" noProof="0" dirty="0">
                <a:ln>
                  <a:noFill/>
                </a:ln>
                <a:effectLst/>
                <a:uLnTx/>
                <a:uFillTx/>
                <a:latin typeface="Calibri" panose="020F0502020204030204"/>
                <a:ea typeface="+mn-ea"/>
                <a:cs typeface="Arial" panose="020B0604020202020204" pitchFamily="34" charset="0"/>
              </a:rPr>
              <a:t>&amp; Analytics</a:t>
            </a:r>
          </a:p>
        </p:txBody>
      </p:sp>
      <p:pic>
        <p:nvPicPr>
          <p:cNvPr id="8" name="Picture Placeholder 23" descr="A computer monitor and phone with gears and icons&#10;&#10;Description automatically generated">
            <a:extLst>
              <a:ext uri="{FF2B5EF4-FFF2-40B4-BE49-F238E27FC236}">
                <a16:creationId xmlns:a16="http://schemas.microsoft.com/office/drawing/2014/main" id="{670F8C19-DD43-2DBA-0C11-9F1675F1E7A8}"/>
              </a:ext>
            </a:extLst>
          </p:cNvPr>
          <p:cNvPicPr>
            <a:picLocks noChangeAspect="1"/>
          </p:cNvPicPr>
          <p:nvPr/>
        </p:nvPicPr>
        <p:blipFill>
          <a:blip r:embed="rId6">
            <a:extLst>
              <a:ext uri="{837473B0-CC2E-450A-ABE3-18F120FF3D39}">
                <a1611:picAttrSrcUrl xmlns:a1611="http://schemas.microsoft.com/office/drawing/2016/11/main" r:id="rId7"/>
              </a:ext>
            </a:extLst>
          </a:blip>
          <a:srcRect l="17571" r="17571"/>
          <a:stretch>
            <a:fillRect/>
          </a:stretch>
        </p:blipFill>
        <p:spPr>
          <a:xfrm>
            <a:off x="5750412" y="5379447"/>
            <a:ext cx="1800000" cy="1800000"/>
          </a:xfrm>
          <a:prstGeom prst="rect">
            <a:avLst/>
          </a:prstGeom>
        </p:spPr>
      </p:pic>
      <p:sp>
        <p:nvSpPr>
          <p:cNvPr id="9" name="Rectangle: Rounded Corners 8">
            <a:extLst>
              <a:ext uri="{FF2B5EF4-FFF2-40B4-BE49-F238E27FC236}">
                <a16:creationId xmlns:a16="http://schemas.microsoft.com/office/drawing/2014/main" id="{3553D8E1-D187-3359-CF1D-F2FA1011F394}"/>
              </a:ext>
            </a:extLst>
          </p:cNvPr>
          <p:cNvSpPr/>
          <p:nvPr/>
        </p:nvSpPr>
        <p:spPr bwMode="auto">
          <a:xfrm>
            <a:off x="5966297" y="6655409"/>
            <a:ext cx="1280160" cy="482539"/>
          </a:xfrm>
          <a:prstGeom prst="roundRect">
            <a:avLst/>
          </a:prstGeom>
          <a:solidFill>
            <a:schemeClr val="bg1"/>
          </a:solidFill>
          <a:ln w="12700" cap="flat" cmpd="sng" algn="ctr">
            <a:noFill/>
            <a:prstDash val="solid"/>
            <a:round/>
            <a:headEnd type="none" w="med" len="med"/>
            <a:tailEnd type="none" w="med" len="med"/>
          </a:ln>
          <a:effectLst>
            <a:softEdge rad="0"/>
          </a:effectLst>
        </p:spPr>
        <p:txBody>
          <a:bodyPr wrap="square" lIns="0" tIns="0" rIns="0" bIns="0" anchor="ctr"/>
          <a:lstStyle/>
          <a:p>
            <a:pPr marL="0" marR="0" lvl="0" indent="0" algn="ctr" defTabSz="457200" rtl="0" eaLnBrk="1" fontAlgn="auto" latinLnBrk="0" hangingPunct="1">
              <a:lnSpc>
                <a:spcPct val="110000"/>
              </a:lnSpc>
              <a:spcBef>
                <a:spcPts val="0"/>
              </a:spcBef>
              <a:spcAft>
                <a:spcPts val="600"/>
              </a:spcAft>
              <a:buClrTx/>
              <a:buSzPct val="100000"/>
              <a:buFontTx/>
              <a:buNone/>
              <a:tabLst/>
              <a:defRPr/>
            </a:pPr>
            <a:r>
              <a:rPr kumimoji="0" lang="en-US" sz="1400" b="1" i="0" u="none" strike="noStrike" kern="0" cap="none" spc="0" normalizeH="0" baseline="0" noProof="0" dirty="0">
                <a:ln>
                  <a:noFill/>
                </a:ln>
                <a:effectLst/>
                <a:uLnTx/>
                <a:uFillTx/>
                <a:latin typeface="Calibri" panose="020F0502020204030204"/>
                <a:ea typeface="+mn-ea"/>
                <a:cs typeface="Arial" panose="020B0604020202020204" pitchFamily="34" charset="0"/>
              </a:rPr>
              <a:t>Data &amp; AI Governance</a:t>
            </a:r>
          </a:p>
        </p:txBody>
      </p:sp>
      <p:pic>
        <p:nvPicPr>
          <p:cNvPr id="10" name="Picture Placeholder 24" descr="man in spacesuite in space ship">
            <a:extLst>
              <a:ext uri="{FF2B5EF4-FFF2-40B4-BE49-F238E27FC236}">
                <a16:creationId xmlns:a16="http://schemas.microsoft.com/office/drawing/2014/main" id="{FF89E7A4-63FB-2EA1-422F-7C4886320DD4}"/>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8129401" y="5462849"/>
            <a:ext cx="1800000" cy="1800000"/>
          </a:xfrm>
          <a:prstGeom prst="rect">
            <a:avLst/>
          </a:prstGeom>
        </p:spPr>
      </p:pic>
      <p:sp>
        <p:nvSpPr>
          <p:cNvPr id="11" name="Rectangle: Rounded Corners 10">
            <a:extLst>
              <a:ext uri="{FF2B5EF4-FFF2-40B4-BE49-F238E27FC236}">
                <a16:creationId xmlns:a16="http://schemas.microsoft.com/office/drawing/2014/main" id="{58DDE7B8-CCEE-AFF7-FA57-2090095CA359}"/>
              </a:ext>
            </a:extLst>
          </p:cNvPr>
          <p:cNvSpPr/>
          <p:nvPr/>
        </p:nvSpPr>
        <p:spPr bwMode="auto">
          <a:xfrm>
            <a:off x="8392920" y="6777120"/>
            <a:ext cx="1280160" cy="485729"/>
          </a:xfrm>
          <a:prstGeom prst="roundRect">
            <a:avLst/>
          </a:prstGeom>
          <a:solidFill>
            <a:schemeClr val="bg1"/>
          </a:solidFill>
          <a:ln w="12700" cap="flat" cmpd="sng" algn="ctr">
            <a:noFill/>
            <a:prstDash val="solid"/>
            <a:round/>
            <a:headEnd type="none" w="med" len="med"/>
            <a:tailEnd type="none" w="med" len="med"/>
          </a:ln>
          <a:effectLst>
            <a:softEdge rad="0"/>
          </a:effectLst>
        </p:spPr>
        <p:txBody>
          <a:bodyPr wrap="square" lIns="0" tIns="0" rIns="0" bIns="0" anchor="ctr"/>
          <a:lstStyle/>
          <a:p>
            <a:pPr marL="0" marR="0" lvl="0" indent="0" algn="ctr" defTabSz="457200" rtl="0" eaLnBrk="1" fontAlgn="auto" latinLnBrk="0" hangingPunct="1">
              <a:lnSpc>
                <a:spcPct val="110000"/>
              </a:lnSpc>
              <a:spcBef>
                <a:spcPts val="0"/>
              </a:spcBef>
              <a:spcAft>
                <a:spcPts val="600"/>
              </a:spcAft>
              <a:buClrTx/>
              <a:buSzPct val="100000"/>
              <a:buFontTx/>
              <a:buNone/>
              <a:tabLst/>
              <a:defRPr/>
            </a:pPr>
            <a:r>
              <a:rPr kumimoji="0" lang="en-US" sz="1400" b="1" i="0" u="none" strike="noStrike" kern="0" cap="none" spc="0" normalizeH="0" baseline="0" noProof="0" dirty="0">
                <a:ln>
                  <a:noFill/>
                </a:ln>
                <a:effectLst/>
                <a:uLnTx/>
                <a:uFillTx/>
                <a:latin typeface="Calibri" panose="020F0502020204030204"/>
                <a:ea typeface="+mn-ea"/>
                <a:cs typeface="Arial" panose="020B0604020202020204" pitchFamily="34" charset="0"/>
              </a:rPr>
              <a:t>AI </a:t>
            </a:r>
            <a:r>
              <a:rPr lang="en-US" sz="1400" b="1" kern="0" dirty="0">
                <a:latin typeface="Calibri" panose="020F0502020204030204"/>
                <a:cs typeface="Arial" panose="020B0604020202020204" pitchFamily="34" charset="0"/>
              </a:rPr>
              <a:t>&amp; </a:t>
            </a:r>
            <a:r>
              <a:rPr kumimoji="0" lang="en-US" sz="1400" b="1" i="0" u="none" strike="noStrike" kern="0" cap="none" spc="0" normalizeH="0" baseline="0" noProof="0" dirty="0">
                <a:ln>
                  <a:noFill/>
                </a:ln>
                <a:effectLst/>
                <a:uLnTx/>
                <a:uFillTx/>
                <a:latin typeface="Calibri" panose="020F0502020204030204"/>
                <a:ea typeface="+mn-ea"/>
                <a:cs typeface="Arial" panose="020B0604020202020204" pitchFamily="34" charset="0"/>
              </a:rPr>
              <a:t>GenAI</a:t>
            </a:r>
          </a:p>
        </p:txBody>
      </p:sp>
      <p:pic>
        <p:nvPicPr>
          <p:cNvPr id="12" name="Picture Placeholder 50" descr="A person running from a computer to a computer and a stack of books&#10;&#10;Description automatically generated">
            <a:extLst>
              <a:ext uri="{FF2B5EF4-FFF2-40B4-BE49-F238E27FC236}">
                <a16:creationId xmlns:a16="http://schemas.microsoft.com/office/drawing/2014/main" id="{478E3F9B-E461-EB2D-7FCC-816D9C343404}"/>
              </a:ext>
            </a:extLst>
          </p:cNvPr>
          <p:cNvPicPr>
            <a:picLocks noChangeAspect="1"/>
          </p:cNvPicPr>
          <p:nvPr/>
        </p:nvPicPr>
        <p:blipFill>
          <a:blip r:embed="rId9">
            <a:extLst>
              <a:ext uri="{837473B0-CC2E-450A-ABE3-18F120FF3D39}">
                <a1611:picAttrSrcUrl xmlns:a1611="http://schemas.microsoft.com/office/drawing/2016/11/main" r:id="rId10"/>
              </a:ext>
            </a:extLst>
          </a:blip>
          <a:srcRect l="21774" r="21774"/>
          <a:stretch>
            <a:fillRect/>
          </a:stretch>
        </p:blipFill>
        <p:spPr>
          <a:xfrm>
            <a:off x="10508390" y="5462849"/>
            <a:ext cx="1800000" cy="1800000"/>
          </a:xfrm>
          <a:prstGeom prst="rect">
            <a:avLst/>
          </a:prstGeom>
        </p:spPr>
      </p:pic>
      <p:sp>
        <p:nvSpPr>
          <p:cNvPr id="13" name="Rectangle: Rounded Corners 12">
            <a:extLst>
              <a:ext uri="{FF2B5EF4-FFF2-40B4-BE49-F238E27FC236}">
                <a16:creationId xmlns:a16="http://schemas.microsoft.com/office/drawing/2014/main" id="{F3F98975-F5FD-6FA3-0764-F30E5A6CEB5C}"/>
              </a:ext>
            </a:extLst>
          </p:cNvPr>
          <p:cNvSpPr/>
          <p:nvPr/>
        </p:nvSpPr>
        <p:spPr bwMode="auto">
          <a:xfrm>
            <a:off x="10768310" y="6666816"/>
            <a:ext cx="1280160" cy="582610"/>
          </a:xfrm>
          <a:prstGeom prst="roundRect">
            <a:avLst/>
          </a:prstGeom>
          <a:solidFill>
            <a:schemeClr val="bg1"/>
          </a:solidFill>
          <a:ln w="12700" cap="flat" cmpd="sng" algn="ctr">
            <a:noFill/>
            <a:prstDash val="solid"/>
            <a:round/>
            <a:headEnd type="none" w="med" len="med"/>
            <a:tailEnd type="none" w="med" len="med"/>
          </a:ln>
          <a:effectLst>
            <a:softEdge rad="0"/>
          </a:effectLst>
        </p:spPr>
        <p:txBody>
          <a:bodyPr wrap="square" lIns="0" tIns="0" rIns="0" bIns="0" anchor="ctr"/>
          <a:lstStyle/>
          <a:p>
            <a:pPr marL="0" marR="0" lvl="0" indent="0" algn="ctr" defTabSz="457200" rtl="0" eaLnBrk="1" fontAlgn="auto" latinLnBrk="0" hangingPunct="1">
              <a:lnSpc>
                <a:spcPct val="110000"/>
              </a:lnSpc>
              <a:spcBef>
                <a:spcPts val="0"/>
              </a:spcBef>
              <a:spcAft>
                <a:spcPts val="600"/>
              </a:spcAft>
              <a:buClrTx/>
              <a:buSzPct val="100000"/>
              <a:buFontTx/>
              <a:buNone/>
              <a:tabLst/>
              <a:defRPr/>
            </a:pPr>
            <a:r>
              <a:rPr kumimoji="0" lang="en-US" sz="1400" b="1" i="0" u="none" strike="noStrike" kern="0" cap="none" spc="0" normalizeH="0" baseline="0" noProof="0" dirty="0">
                <a:ln>
                  <a:noFill/>
                </a:ln>
                <a:effectLst/>
                <a:uLnTx/>
                <a:uFillTx/>
                <a:latin typeface="Calibri" panose="020F0502020204030204"/>
                <a:ea typeface="+mn-ea"/>
                <a:cs typeface="Arial" panose="020B0604020202020204" pitchFamily="34" charset="0"/>
              </a:rPr>
              <a:t>Digital &amp; Enterprise Transformation</a:t>
            </a:r>
          </a:p>
        </p:txBody>
      </p:sp>
      <p:pic>
        <p:nvPicPr>
          <p:cNvPr id="14" name="Picture Placeholder 55" descr="A diagram of a sales funnel&#10;&#10;Description automatically generated">
            <a:extLst>
              <a:ext uri="{FF2B5EF4-FFF2-40B4-BE49-F238E27FC236}">
                <a16:creationId xmlns:a16="http://schemas.microsoft.com/office/drawing/2014/main" id="{8D778D07-5F09-3E01-CCD0-30FC6EF2AFBD}"/>
              </a:ext>
            </a:extLst>
          </p:cNvPr>
          <p:cNvPicPr>
            <a:picLocks noChangeAspect="1"/>
          </p:cNvPicPr>
          <p:nvPr/>
        </p:nvPicPr>
        <p:blipFill>
          <a:blip r:embed="rId11">
            <a:extLst>
              <a:ext uri="{837473B0-CC2E-450A-ABE3-18F120FF3D39}">
                <a1611:picAttrSrcUrl xmlns:a1611="http://schemas.microsoft.com/office/drawing/2016/11/main" r:id="rId12"/>
              </a:ext>
            </a:extLst>
          </a:blip>
          <a:srcRect l="18712" r="18712"/>
          <a:stretch>
            <a:fillRect/>
          </a:stretch>
        </p:blipFill>
        <p:spPr>
          <a:xfrm>
            <a:off x="12830400" y="5403831"/>
            <a:ext cx="1800000" cy="1800000"/>
          </a:xfrm>
          <a:prstGeom prst="rect">
            <a:avLst/>
          </a:prstGeom>
        </p:spPr>
      </p:pic>
      <p:sp>
        <p:nvSpPr>
          <p:cNvPr id="15" name="Rectangle: Rounded Corners 14">
            <a:extLst>
              <a:ext uri="{FF2B5EF4-FFF2-40B4-BE49-F238E27FC236}">
                <a16:creationId xmlns:a16="http://schemas.microsoft.com/office/drawing/2014/main" id="{819E1855-4AAF-72FD-ADD4-AAAFB3488108}"/>
              </a:ext>
            </a:extLst>
          </p:cNvPr>
          <p:cNvSpPr/>
          <p:nvPr/>
        </p:nvSpPr>
        <p:spPr bwMode="auto">
          <a:xfrm>
            <a:off x="13093919" y="6638314"/>
            <a:ext cx="1280160" cy="540001"/>
          </a:xfrm>
          <a:prstGeom prst="roundRect">
            <a:avLst/>
          </a:prstGeom>
          <a:solidFill>
            <a:schemeClr val="bg1"/>
          </a:solidFill>
          <a:ln w="12700" cap="flat" cmpd="sng" algn="ctr">
            <a:noFill/>
            <a:prstDash val="solid"/>
            <a:round/>
            <a:headEnd type="none" w="med" len="med"/>
            <a:tailEnd type="none" w="med" len="med"/>
          </a:ln>
          <a:effectLst>
            <a:softEdge rad="0"/>
          </a:effectLst>
        </p:spPr>
        <p:txBody>
          <a:bodyPr wrap="square" lIns="0" tIns="0" rIns="0" bIns="0" anchor="ctr"/>
          <a:lstStyle/>
          <a:p>
            <a:pPr marL="0" marR="0" lvl="0" indent="0" algn="ctr" defTabSz="457200" rtl="0" eaLnBrk="1" fontAlgn="auto" latinLnBrk="0" hangingPunct="1">
              <a:lnSpc>
                <a:spcPct val="110000"/>
              </a:lnSpc>
              <a:spcBef>
                <a:spcPts val="0"/>
              </a:spcBef>
              <a:spcAft>
                <a:spcPts val="600"/>
              </a:spcAft>
              <a:buClrTx/>
              <a:buSzPct val="100000"/>
              <a:buFontTx/>
              <a:buNone/>
              <a:tabLst/>
              <a:defRPr/>
            </a:pPr>
            <a:r>
              <a:rPr kumimoji="0" lang="en-US" sz="1400" b="1" i="0" u="none" strike="noStrike" kern="0" cap="none" spc="0" normalizeH="0" baseline="0" noProof="0" dirty="0">
                <a:ln>
                  <a:noFill/>
                </a:ln>
                <a:effectLst/>
                <a:uLnTx/>
                <a:uFillTx/>
                <a:latin typeface="Calibri" panose="020F0502020204030204"/>
                <a:ea typeface="+mn-ea"/>
                <a:cs typeface="Arial" panose="020B0604020202020204" pitchFamily="34" charset="0"/>
              </a:rPr>
              <a:t>Marketing Automation</a:t>
            </a:r>
          </a:p>
        </p:txBody>
      </p:sp>
      <p:pic>
        <p:nvPicPr>
          <p:cNvPr id="16" name="Picture 6" descr="Logo, company name&#10;&#10;Description automatically generated">
            <a:extLst>
              <a:ext uri="{FF2B5EF4-FFF2-40B4-BE49-F238E27FC236}">
                <a16:creationId xmlns:a16="http://schemas.microsoft.com/office/drawing/2014/main" id="{275D31C7-1757-007A-8F3C-77FAB4A17CA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28112" y="1541125"/>
            <a:ext cx="3039120" cy="1126537"/>
          </a:xfrm>
          <a:prstGeom prst="rect">
            <a:avLst/>
          </a:prstGeom>
        </p:spPr>
      </p:pic>
      <p:pic>
        <p:nvPicPr>
          <p:cNvPr id="1026" name="Picture 2">
            <a:extLst>
              <a:ext uri="{FF2B5EF4-FFF2-40B4-BE49-F238E27FC236}">
                <a16:creationId xmlns:a16="http://schemas.microsoft.com/office/drawing/2014/main" id="{2539ED31-1A4A-8022-550E-A9EE096F8C5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293919" y="2594118"/>
            <a:ext cx="1800000" cy="180355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27F5E8F-FCD2-96FA-B9BA-F63D9BAB8C15}"/>
              </a:ext>
            </a:extLst>
          </p:cNvPr>
          <p:cNvSpPr/>
          <p:nvPr/>
        </p:nvSpPr>
        <p:spPr bwMode="auto">
          <a:xfrm>
            <a:off x="475488" y="1541125"/>
            <a:ext cx="13728192" cy="30777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A green and white logo&#10;&#10;Description automatically generated">
            <a:extLst>
              <a:ext uri="{FF2B5EF4-FFF2-40B4-BE49-F238E27FC236}">
                <a16:creationId xmlns:a16="http://schemas.microsoft.com/office/drawing/2014/main" id="{34D5D4A0-E83F-F7A7-97D5-81941536093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84839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P spid="11" grpId="0" animBg="1"/>
      <p:bldP spid="13"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8013985" cy="598305"/>
          </a:xfrm>
        </p:spPr>
        <p:txBody>
          <a:bodyPr/>
          <a:lstStyle/>
          <a:p>
            <a:r>
              <a:rPr lang="en-IN" b="1" dirty="0">
                <a:latin typeface="+mn-lt"/>
              </a:rPr>
              <a:t>What can Generative AI do ?</a:t>
            </a:r>
          </a:p>
        </p:txBody>
      </p:sp>
      <p:sp>
        <p:nvSpPr>
          <p:cNvPr id="2" name="Rectangle 1">
            <a:extLst>
              <a:ext uri="{FF2B5EF4-FFF2-40B4-BE49-F238E27FC236}">
                <a16:creationId xmlns:a16="http://schemas.microsoft.com/office/drawing/2014/main" id="{BB5909E0-2B1B-FEC2-7125-89A196B14EFF}"/>
              </a:ext>
            </a:extLst>
          </p:cNvPr>
          <p:cNvSpPr/>
          <p:nvPr/>
        </p:nvSpPr>
        <p:spPr>
          <a:xfrm>
            <a:off x="731405" y="2260478"/>
            <a:ext cx="2566554" cy="456043"/>
          </a:xfrm>
          <a:prstGeom prst="rect">
            <a:avLst/>
          </a:prstGeom>
          <a:solidFill>
            <a:srgbClr val="59B94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Write a Poem…</a:t>
            </a:r>
          </a:p>
        </p:txBody>
      </p:sp>
      <p:sp>
        <p:nvSpPr>
          <p:cNvPr id="6" name="TextBox 5">
            <a:extLst>
              <a:ext uri="{FF2B5EF4-FFF2-40B4-BE49-F238E27FC236}">
                <a16:creationId xmlns:a16="http://schemas.microsoft.com/office/drawing/2014/main" id="{04C483D3-C746-D936-4727-0A468914EED7}"/>
              </a:ext>
            </a:extLst>
          </p:cNvPr>
          <p:cNvSpPr txBox="1"/>
          <p:nvPr/>
        </p:nvSpPr>
        <p:spPr>
          <a:xfrm>
            <a:off x="4169549" y="2043750"/>
            <a:ext cx="8802739" cy="4524315"/>
          </a:xfrm>
          <a:prstGeom prst="rect">
            <a:avLst/>
          </a:prstGeom>
          <a:noFill/>
        </p:spPr>
        <p:txBody>
          <a:bodyPr wrap="square">
            <a:spAutoFit/>
          </a:bodyPr>
          <a:lstStyle/>
          <a:p>
            <a:r>
              <a:rPr lang="en-US" sz="2400" b="1"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Global Azure 2024</a:t>
            </a:r>
            <a:r>
              <a:rPr lang="en-US" sz="2400" b="0"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 a vibrant space, </a:t>
            </a:r>
          </a:p>
          <a:p>
            <a:r>
              <a:rPr lang="en-US" sz="2400" dirty="0">
                <a:solidFill>
                  <a:schemeClr val="tx2">
                    <a:lumMod val="75000"/>
                  </a:schemeClr>
                </a:solidFill>
                <a:highlight>
                  <a:srgbClr val="F7F7F7"/>
                </a:highlight>
                <a:latin typeface="Verdana" panose="020B0604030504040204" pitchFamily="34" charset="0"/>
                <a:ea typeface="Verdana" panose="020B0604030504040204" pitchFamily="34" charset="0"/>
              </a:rPr>
              <a:t>w</a:t>
            </a:r>
            <a:r>
              <a:rPr lang="en-US" sz="2400" b="0"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here good practices bloom, challenges we embrace. </a:t>
            </a:r>
          </a:p>
          <a:p>
            <a:endParaRPr lang="en-US" sz="2400" dirty="0">
              <a:solidFill>
                <a:schemeClr val="tx2">
                  <a:lumMod val="75000"/>
                </a:schemeClr>
              </a:solidFill>
              <a:highlight>
                <a:srgbClr val="F7F7F7"/>
              </a:highlight>
              <a:latin typeface="Verdana" panose="020B0604030504040204" pitchFamily="34" charset="0"/>
              <a:ea typeface="Verdana" panose="020B0604030504040204" pitchFamily="34" charset="0"/>
            </a:endParaRPr>
          </a:p>
          <a:p>
            <a:r>
              <a:rPr lang="en-US" sz="2400" b="0"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Success stories whispered, like winds through the trees, </a:t>
            </a:r>
          </a:p>
          <a:p>
            <a:r>
              <a:rPr lang="en-US" sz="2400" dirty="0">
                <a:solidFill>
                  <a:schemeClr val="tx2">
                    <a:lumMod val="75000"/>
                  </a:schemeClr>
                </a:solidFill>
                <a:highlight>
                  <a:srgbClr val="F7F7F7"/>
                </a:highlight>
                <a:latin typeface="Verdana" panose="020B0604030504040204" pitchFamily="34" charset="0"/>
                <a:ea typeface="Verdana" panose="020B0604030504040204" pitchFamily="34" charset="0"/>
              </a:rPr>
              <a:t>a</a:t>
            </a:r>
            <a:r>
              <a:rPr lang="en-US" sz="2400" b="0"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s </a:t>
            </a:r>
            <a:r>
              <a:rPr lang="en-US" sz="2400" b="1"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Microsoft Stack</a:t>
            </a:r>
            <a:r>
              <a:rPr lang="en-US" sz="2400" b="0"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 unites us, setting minds free.</a:t>
            </a:r>
          </a:p>
          <a:p>
            <a:endParaRPr lang="en-US" sz="2400" dirty="0">
              <a:solidFill>
                <a:schemeClr val="tx2">
                  <a:lumMod val="75000"/>
                </a:schemeClr>
              </a:solidFill>
              <a:highlight>
                <a:srgbClr val="F7F7F7"/>
              </a:highlight>
              <a:latin typeface="Verdana" panose="020B0604030504040204" pitchFamily="34" charset="0"/>
              <a:ea typeface="Verdana" panose="020B0604030504040204" pitchFamily="34" charset="0"/>
            </a:endParaRPr>
          </a:p>
          <a:p>
            <a:r>
              <a:rPr lang="en-US" sz="2400" b="1"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Ideas2IT</a:t>
            </a:r>
            <a:r>
              <a:rPr lang="en-US" sz="2400" b="0"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 hosts, where knowledge takes flight,</a:t>
            </a:r>
          </a:p>
          <a:p>
            <a:r>
              <a:rPr lang="en-US" sz="2400" dirty="0">
                <a:solidFill>
                  <a:schemeClr val="tx2">
                    <a:lumMod val="75000"/>
                  </a:schemeClr>
                </a:solidFill>
                <a:highlight>
                  <a:srgbClr val="F7F7F7"/>
                </a:highlight>
                <a:latin typeface="Verdana" panose="020B0604030504040204" pitchFamily="34" charset="0"/>
                <a:ea typeface="Verdana" panose="020B0604030504040204" pitchFamily="34" charset="0"/>
              </a:rPr>
              <a:t>o</a:t>
            </a:r>
            <a:r>
              <a:rPr lang="en-US" sz="2400" b="0"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n April 27th, from morning till night. </a:t>
            </a:r>
          </a:p>
          <a:p>
            <a:endParaRPr lang="en-US" sz="2400" dirty="0">
              <a:solidFill>
                <a:schemeClr val="tx2">
                  <a:lumMod val="75000"/>
                </a:schemeClr>
              </a:solidFill>
              <a:highlight>
                <a:srgbClr val="F7F7F7"/>
              </a:highlight>
              <a:latin typeface="Verdana" panose="020B0604030504040204" pitchFamily="34" charset="0"/>
              <a:ea typeface="Verdana" panose="020B0604030504040204" pitchFamily="34" charset="0"/>
            </a:endParaRPr>
          </a:p>
          <a:p>
            <a:r>
              <a:rPr lang="en-US" sz="2400" b="1"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300 seats</a:t>
            </a:r>
            <a:r>
              <a:rPr lang="en-US" sz="2400" b="0"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 a digital badge to wear, </a:t>
            </a:r>
          </a:p>
          <a:p>
            <a:r>
              <a:rPr lang="en-US" sz="2400" b="0" i="0" dirty="0">
                <a:solidFill>
                  <a:schemeClr val="tx2">
                    <a:lumMod val="75000"/>
                  </a:schemeClr>
                </a:solidFill>
                <a:effectLst/>
                <a:highlight>
                  <a:srgbClr val="F7F7F7"/>
                </a:highlight>
                <a:latin typeface="Verdana" panose="020B0604030504040204" pitchFamily="34" charset="0"/>
                <a:ea typeface="Verdana" panose="020B0604030504040204" pitchFamily="34" charset="0"/>
              </a:rPr>
              <a:t>Don’t miss this azure symphony, in the air.</a:t>
            </a:r>
            <a:endParaRPr lang="en-IN" sz="2400" dirty="0">
              <a:solidFill>
                <a:schemeClr val="tx2">
                  <a:lumMod val="75000"/>
                </a:schemeClr>
              </a:solidFill>
              <a:latin typeface="Verdana" panose="020B0604030504040204" pitchFamily="34" charset="0"/>
              <a:ea typeface="Verdana" panose="020B0604030504040204" pitchFamily="34" charset="0"/>
            </a:endParaRPr>
          </a:p>
        </p:txBody>
      </p:sp>
      <p:pic>
        <p:nvPicPr>
          <p:cNvPr id="7" name="Picture 6" descr="A green and white logo&#10;&#10;Description automatically generated">
            <a:extLst>
              <a:ext uri="{FF2B5EF4-FFF2-40B4-BE49-F238E27FC236}">
                <a16:creationId xmlns:a16="http://schemas.microsoft.com/office/drawing/2014/main" id="{E136450D-3F44-D89C-EDC6-BD67F979E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336377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8013985" cy="598305"/>
          </a:xfrm>
        </p:spPr>
        <p:txBody>
          <a:bodyPr/>
          <a:lstStyle/>
          <a:p>
            <a:r>
              <a:rPr lang="en-IN" b="1" dirty="0">
                <a:latin typeface="+mn-lt"/>
              </a:rPr>
              <a:t>What can Generative AI do ?</a:t>
            </a:r>
          </a:p>
        </p:txBody>
      </p:sp>
      <p:sp>
        <p:nvSpPr>
          <p:cNvPr id="3" name="Rectangle 2">
            <a:extLst>
              <a:ext uri="{FF2B5EF4-FFF2-40B4-BE49-F238E27FC236}">
                <a16:creationId xmlns:a16="http://schemas.microsoft.com/office/drawing/2014/main" id="{567428C5-5D40-6696-ED82-3D9F1B2024A1}"/>
              </a:ext>
            </a:extLst>
          </p:cNvPr>
          <p:cNvSpPr/>
          <p:nvPr/>
        </p:nvSpPr>
        <p:spPr>
          <a:xfrm>
            <a:off x="800230" y="2275468"/>
            <a:ext cx="2566554" cy="456043"/>
          </a:xfrm>
          <a:prstGeom prst="rect">
            <a:avLst/>
          </a:prstGeom>
          <a:solidFill>
            <a:srgbClr val="59B94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Generate an Image</a:t>
            </a:r>
          </a:p>
        </p:txBody>
      </p:sp>
      <p:pic>
        <p:nvPicPr>
          <p:cNvPr id="5" name="Picture 4">
            <a:extLst>
              <a:ext uri="{FF2B5EF4-FFF2-40B4-BE49-F238E27FC236}">
                <a16:creationId xmlns:a16="http://schemas.microsoft.com/office/drawing/2014/main" id="{DF9A632C-DC33-70B4-B4CA-78A7A9DD59E9}"/>
              </a:ext>
            </a:extLst>
          </p:cNvPr>
          <p:cNvPicPr>
            <a:picLocks noChangeAspect="1"/>
          </p:cNvPicPr>
          <p:nvPr/>
        </p:nvPicPr>
        <p:blipFill rotWithShape="1">
          <a:blip r:embed="rId2"/>
          <a:srcRect t="10810" b="11595"/>
          <a:stretch/>
        </p:blipFill>
        <p:spPr>
          <a:xfrm>
            <a:off x="4607898" y="2011545"/>
            <a:ext cx="4792134" cy="5577644"/>
          </a:xfrm>
          <a:prstGeom prst="rect">
            <a:avLst/>
          </a:prstGeom>
        </p:spPr>
      </p:pic>
      <p:pic>
        <p:nvPicPr>
          <p:cNvPr id="9" name="Picture 8" descr="A green and white logo&#10;&#10;Description automatically generated">
            <a:extLst>
              <a:ext uri="{FF2B5EF4-FFF2-40B4-BE49-F238E27FC236}">
                <a16:creationId xmlns:a16="http://schemas.microsoft.com/office/drawing/2014/main" id="{0EDD2EE6-73EB-58D9-BFAF-8130FD58C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825" y="7746509"/>
            <a:ext cx="1992750" cy="483091"/>
          </a:xfrm>
          <a:prstGeom prst="rect">
            <a:avLst/>
          </a:prstGeom>
        </p:spPr>
      </p:pic>
    </p:spTree>
    <p:extLst>
      <p:ext uri="{BB962C8B-B14F-4D97-AF65-F5344CB8AC3E}">
        <p14:creationId xmlns:p14="http://schemas.microsoft.com/office/powerpoint/2010/main" val="1361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8013985" cy="598305"/>
          </a:xfrm>
        </p:spPr>
        <p:txBody>
          <a:bodyPr/>
          <a:lstStyle/>
          <a:p>
            <a:r>
              <a:rPr lang="en-IN" b="1" dirty="0">
                <a:latin typeface="+mn-lt"/>
              </a:rPr>
              <a:t>What can Generative AI do ?</a:t>
            </a:r>
          </a:p>
        </p:txBody>
      </p:sp>
      <p:sp>
        <p:nvSpPr>
          <p:cNvPr id="2" name="Rectangle 1">
            <a:extLst>
              <a:ext uri="{FF2B5EF4-FFF2-40B4-BE49-F238E27FC236}">
                <a16:creationId xmlns:a16="http://schemas.microsoft.com/office/drawing/2014/main" id="{E14640C0-AE93-9AC7-B592-495C34E85FCE}"/>
              </a:ext>
            </a:extLst>
          </p:cNvPr>
          <p:cNvSpPr/>
          <p:nvPr/>
        </p:nvSpPr>
        <p:spPr>
          <a:xfrm>
            <a:off x="746395" y="2314100"/>
            <a:ext cx="2566554" cy="456043"/>
          </a:xfrm>
          <a:prstGeom prst="rect">
            <a:avLst/>
          </a:prstGeom>
          <a:solidFill>
            <a:srgbClr val="59B94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Write code</a:t>
            </a:r>
          </a:p>
        </p:txBody>
      </p:sp>
      <p:sp>
        <p:nvSpPr>
          <p:cNvPr id="6" name="TextBox 5">
            <a:extLst>
              <a:ext uri="{FF2B5EF4-FFF2-40B4-BE49-F238E27FC236}">
                <a16:creationId xmlns:a16="http://schemas.microsoft.com/office/drawing/2014/main" id="{DB8A4AF4-35C5-83C0-96A2-8B72EB3D9B11}"/>
              </a:ext>
            </a:extLst>
          </p:cNvPr>
          <p:cNvSpPr txBox="1"/>
          <p:nvPr/>
        </p:nvSpPr>
        <p:spPr>
          <a:xfrm>
            <a:off x="4307147" y="1971210"/>
            <a:ext cx="6016105" cy="6001643"/>
          </a:xfrm>
          <a:prstGeom prst="rect">
            <a:avLst/>
          </a:prstGeom>
          <a:noFill/>
        </p:spPr>
        <p:txBody>
          <a:bodyPr wrap="square">
            <a:spAutoFit/>
          </a:bodyPr>
          <a:lstStyle/>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8 Queen problem in Chess</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def solve(col):</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 If all queens are placed, print the solution</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if col == N:</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for row in board:</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print(row)</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print()</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return True</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 Try all rows in the current column</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for </a:t>
            </a:r>
            <a:r>
              <a:rPr lang="en-US" sz="1600" dirty="0" err="1">
                <a:solidFill>
                  <a:schemeClr val="tx1">
                    <a:lumMod val="50000"/>
                    <a:lumOff val="50000"/>
                  </a:schemeClr>
                </a:solidFill>
                <a:latin typeface="Cambria Math" panose="02040503050406030204" pitchFamily="18" charset="0"/>
                <a:ea typeface="Cambria Math" panose="02040503050406030204" pitchFamily="18" charset="0"/>
              </a:rPr>
              <a:t>i</a:t>
            </a:r>
            <a:r>
              <a:rPr lang="en-US" sz="1600" dirty="0">
                <a:solidFill>
                  <a:schemeClr val="tx1">
                    <a:lumMod val="50000"/>
                    <a:lumOff val="50000"/>
                  </a:schemeClr>
                </a:solidFill>
                <a:latin typeface="Cambria Math" panose="02040503050406030204" pitchFamily="18" charset="0"/>
                <a:ea typeface="Cambria Math" panose="02040503050406030204" pitchFamily="18" charset="0"/>
              </a:rPr>
              <a:t> in range(N):</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if </a:t>
            </a:r>
            <a:r>
              <a:rPr lang="en-US" sz="1600" dirty="0" err="1">
                <a:solidFill>
                  <a:schemeClr val="tx1">
                    <a:lumMod val="50000"/>
                    <a:lumOff val="50000"/>
                  </a:schemeClr>
                </a:solidFill>
                <a:latin typeface="Cambria Math" panose="02040503050406030204" pitchFamily="18" charset="0"/>
                <a:ea typeface="Cambria Math" panose="02040503050406030204" pitchFamily="18" charset="0"/>
              </a:rPr>
              <a:t>is_safe</a:t>
            </a:r>
            <a:r>
              <a:rPr lang="en-US" sz="1600" dirty="0">
                <a:solidFill>
                  <a:schemeClr val="tx1">
                    <a:lumMod val="50000"/>
                    <a:lumOff val="50000"/>
                  </a:schemeClr>
                </a:solidFill>
                <a:latin typeface="Cambria Math" panose="02040503050406030204" pitchFamily="18" charset="0"/>
                <a:ea typeface="Cambria Math" panose="02040503050406030204" pitchFamily="18" charset="0"/>
              </a:rPr>
              <a:t>(</a:t>
            </a:r>
            <a:r>
              <a:rPr lang="en-US" sz="1600" dirty="0" err="1">
                <a:solidFill>
                  <a:schemeClr val="tx1">
                    <a:lumMod val="50000"/>
                    <a:lumOff val="50000"/>
                  </a:schemeClr>
                </a:solidFill>
                <a:latin typeface="Cambria Math" panose="02040503050406030204" pitchFamily="18" charset="0"/>
                <a:ea typeface="Cambria Math" panose="02040503050406030204" pitchFamily="18" charset="0"/>
              </a:rPr>
              <a:t>i</a:t>
            </a:r>
            <a:r>
              <a:rPr lang="en-US" sz="1600" dirty="0">
                <a:solidFill>
                  <a:schemeClr val="tx1">
                    <a:lumMod val="50000"/>
                    <a:lumOff val="50000"/>
                  </a:schemeClr>
                </a:solidFill>
                <a:latin typeface="Cambria Math" panose="02040503050406030204" pitchFamily="18" charset="0"/>
                <a:ea typeface="Cambria Math" panose="02040503050406030204" pitchFamily="18" charset="0"/>
              </a:rPr>
              <a:t>, col):</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 Place a queen</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board[</a:t>
            </a:r>
            <a:r>
              <a:rPr lang="en-US" sz="1600" dirty="0" err="1">
                <a:solidFill>
                  <a:schemeClr val="tx1">
                    <a:lumMod val="50000"/>
                    <a:lumOff val="50000"/>
                  </a:schemeClr>
                </a:solidFill>
                <a:latin typeface="Cambria Math" panose="02040503050406030204" pitchFamily="18" charset="0"/>
                <a:ea typeface="Cambria Math" panose="02040503050406030204" pitchFamily="18" charset="0"/>
              </a:rPr>
              <a:t>i</a:t>
            </a:r>
            <a:r>
              <a:rPr lang="en-US" sz="1600" dirty="0">
                <a:solidFill>
                  <a:schemeClr val="tx1">
                    <a:lumMod val="50000"/>
                    <a:lumOff val="50000"/>
                  </a:schemeClr>
                </a:solidFill>
                <a:latin typeface="Cambria Math" panose="02040503050406030204" pitchFamily="18" charset="0"/>
                <a:ea typeface="Cambria Math" panose="02040503050406030204" pitchFamily="18" charset="0"/>
              </a:rPr>
              <a:t>][col] = 1</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 Recur for the next column</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if solve(col + 1):</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return True</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 Backtrack and remove the queen</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board[</a:t>
            </a:r>
            <a:r>
              <a:rPr lang="en-US" sz="1600" dirty="0" err="1">
                <a:solidFill>
                  <a:schemeClr val="tx1">
                    <a:lumMod val="50000"/>
                    <a:lumOff val="50000"/>
                  </a:schemeClr>
                </a:solidFill>
                <a:latin typeface="Cambria Math" panose="02040503050406030204" pitchFamily="18" charset="0"/>
                <a:ea typeface="Cambria Math" panose="02040503050406030204" pitchFamily="18" charset="0"/>
              </a:rPr>
              <a:t>i</a:t>
            </a:r>
            <a:r>
              <a:rPr lang="en-US" sz="1600" dirty="0">
                <a:solidFill>
                  <a:schemeClr val="tx1">
                    <a:lumMod val="50000"/>
                    <a:lumOff val="50000"/>
                  </a:schemeClr>
                </a:solidFill>
                <a:latin typeface="Cambria Math" panose="02040503050406030204" pitchFamily="18" charset="0"/>
                <a:ea typeface="Cambria Math" panose="02040503050406030204" pitchFamily="18" charset="0"/>
              </a:rPr>
              <a:t>][col] = 0</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 No solution exists for this column</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return False</a:t>
            </a:r>
          </a:p>
          <a:p>
            <a:endParaRPr lang="en-US" sz="1600" dirty="0">
              <a:solidFill>
                <a:schemeClr val="tx1">
                  <a:lumMod val="50000"/>
                  <a:lumOff val="50000"/>
                </a:schemeClr>
              </a:solidFill>
              <a:latin typeface="Cambria Math" panose="02040503050406030204" pitchFamily="18" charset="0"/>
              <a:ea typeface="Cambria Math" panose="02040503050406030204" pitchFamily="18" charset="0"/>
            </a:endParaRP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Call the solve function from the first column</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if not solve(0):</a:t>
            </a:r>
          </a:p>
          <a:p>
            <a:r>
              <a:rPr lang="en-US" sz="1600" dirty="0">
                <a:solidFill>
                  <a:schemeClr val="tx1">
                    <a:lumMod val="50000"/>
                    <a:lumOff val="50000"/>
                  </a:schemeClr>
                </a:solidFill>
                <a:latin typeface="Cambria Math" panose="02040503050406030204" pitchFamily="18" charset="0"/>
                <a:ea typeface="Cambria Math" panose="02040503050406030204" pitchFamily="18" charset="0"/>
              </a:rPr>
              <a:t>    print("No solution exists") </a:t>
            </a:r>
            <a:endParaRPr lang="en-IN" sz="1600" dirty="0">
              <a:solidFill>
                <a:schemeClr val="tx1">
                  <a:lumMod val="50000"/>
                  <a:lumOff val="50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51710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customXml/itemProps2.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661D46-9602-48E1-9F42-2B7287AF02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1047</Words>
  <Application>Microsoft Office PowerPoint</Application>
  <PresentationFormat>Custom</PresentationFormat>
  <Paragraphs>247</Paragraphs>
  <Slides>31</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Helvetica</vt:lpstr>
      <vt:lpstr>Gill Sans MT</vt:lpstr>
      <vt:lpstr>Courier New</vt:lpstr>
      <vt:lpstr>Open Sans</vt:lpstr>
      <vt:lpstr>Arial</vt:lpstr>
      <vt:lpstr>Wingdings</vt:lpstr>
      <vt:lpstr>Times New Roman</vt:lpstr>
      <vt:lpstr>Segoe UI</vt:lpstr>
      <vt:lpstr>Calibri</vt:lpstr>
      <vt:lpstr>Verdana</vt:lpstr>
      <vt:lpstr>Segoe UI Semibold</vt:lpstr>
      <vt:lpstr>Cambria Math</vt:lpstr>
      <vt:lpstr>Document template - Corp grid</vt:lpstr>
      <vt:lpstr>1_Document template - Corp grid</vt:lpstr>
      <vt:lpstr>PowerPoint Presentation</vt:lpstr>
      <vt:lpstr>Gold Partner</vt:lpstr>
      <vt:lpstr>SACHIN K MANJHI</vt:lpstr>
      <vt:lpstr>Empowering Efficiency</vt:lpstr>
      <vt:lpstr>Agenda</vt:lpstr>
      <vt:lpstr>About NeoStats</vt:lpstr>
      <vt:lpstr>What can Generative AI do ?</vt:lpstr>
      <vt:lpstr>What can Generative AI do ?</vt:lpstr>
      <vt:lpstr>What can Generative AI do ?</vt:lpstr>
      <vt:lpstr>What can Generative AI do – For Business ?</vt:lpstr>
      <vt:lpstr>What is Generative AI ?</vt:lpstr>
      <vt:lpstr>What is Generative AI ?</vt:lpstr>
      <vt:lpstr>What is Generative AI ?</vt:lpstr>
      <vt:lpstr>GenAI - Large Language Models</vt:lpstr>
      <vt:lpstr>Generative AI  - The Size Advantage</vt:lpstr>
      <vt:lpstr>Generative AI  - Intelligence Accelerated !</vt:lpstr>
      <vt:lpstr>Generative AI  - Work Re-Imagined !</vt:lpstr>
      <vt:lpstr>GenAI @ NeoStats </vt:lpstr>
      <vt:lpstr>GenAI Solutions @ NeoStats </vt:lpstr>
      <vt:lpstr>Call Centre Analytics</vt:lpstr>
      <vt:lpstr>Call Centre Analytics – Information Flow</vt:lpstr>
      <vt:lpstr>Call Centre Analytics – Data Consumption</vt:lpstr>
      <vt:lpstr>Call Centre Analytics – Solution Fitness</vt:lpstr>
      <vt:lpstr>Judge Copilot</vt:lpstr>
      <vt:lpstr>Judge Copilot  - Features</vt:lpstr>
      <vt:lpstr>Judge Copilot  - Architecture</vt:lpstr>
      <vt:lpstr>Judge Copilot  - Process</vt:lpstr>
      <vt:lpstr>Judge Copilot  - Process</vt:lpstr>
      <vt:lpstr>Judge CoPilot</vt:lpstr>
      <vt:lpstr>Q &amp; A</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27</cp:revision>
  <dcterms:created xsi:type="dcterms:W3CDTF">2020-10-17T05:30:34Z</dcterms:created>
  <dcterms:modified xsi:type="dcterms:W3CDTF">2024-04-27T02:24:20Z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